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0.xml" ContentType="application/vnd.ms-powerpoint.comments+xml"/>
  <Override PartName="/ppt/notesSlides/notesSlide2.xml" ContentType="application/vnd.openxmlformats-officedocument.presentationml.notesSlide+xml"/>
  <Override PartName="/ppt/comments/modernComment_1B9_0.xml" ContentType="application/vnd.ms-powerpoint.comments+xml"/>
  <Override PartName="/ppt/notesSlides/notesSlide3.xml" ContentType="application/vnd.openxmlformats-officedocument.presentationml.notesSlide+xml"/>
  <Override PartName="/ppt/comments/modernComment_1BA_2FD5EAAC.xml" ContentType="application/vnd.ms-powerpoint.comments+xml"/>
  <Override PartName="/ppt/notesSlides/notesSlide4.xml" ContentType="application/vnd.openxmlformats-officedocument.presentationml.notesSlide+xml"/>
  <Override PartName="/ppt/comments/modernComment_1BB_9C657DA9.xml" ContentType="application/vnd.ms-powerpoint.comments+xml"/>
  <Override PartName="/ppt/notesSlides/notesSlide5.xml" ContentType="application/vnd.openxmlformats-officedocument.presentationml.notesSlide+xml"/>
  <Override PartName="/ppt/comments/modernComment_1BC_50BB8987.xml" ContentType="application/vnd.ms-powerpoint.comments+xml"/>
  <Override PartName="/ppt/notesSlides/notesSlide6.xml" ContentType="application/vnd.openxmlformats-officedocument.presentationml.notesSlide+xml"/>
  <Override PartName="/ppt/comments/modernComment_19E_85A04F39.xml" ContentType="application/vnd.ms-powerpoint.comments+xml"/>
  <Override PartName="/ppt/notesSlides/notesSlide7.xml" ContentType="application/vnd.openxmlformats-officedocument.presentationml.notesSlide+xml"/>
  <Override PartName="/ppt/comments/modernComment_1BD_0.xml" ContentType="application/vnd.ms-powerpoint.comments+xml"/>
  <Override PartName="/ppt/notesSlides/notesSlide8.xml" ContentType="application/vnd.openxmlformats-officedocument.presentationml.notesSlide+xml"/>
  <Override PartName="/ppt/comments/modernComment_7FB4783E_0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omments/modernComment_115_0.xml" ContentType="application/vnd.ms-powerpoint.comments+xml"/>
  <Override PartName="/ppt/notesSlides/notesSlide10.xml" ContentType="application/vnd.openxmlformats-officedocument.presentationml.notesSlide+xml"/>
  <Override PartName="/ppt/comments/modernComment_7FB4783F_BA5A4C33.xml" ContentType="application/vnd.ms-powerpoint.comments+xml"/>
  <Override PartName="/ppt/notesSlides/notesSlide11.xml" ContentType="application/vnd.openxmlformats-officedocument.presentationml.notesSlide+xml"/>
  <Override PartName="/ppt/comments/modernComment_118_0.xml" ContentType="application/vnd.ms-powerpoint.comments+xml"/>
  <Override PartName="/ppt/notesSlides/notesSlide12.xml" ContentType="application/vnd.openxmlformats-officedocument.presentationml.notesSlide+xml"/>
  <Override PartName="/ppt/comments/modernComment_119_0.xml" ContentType="application/vnd.ms-powerpoint.comments+xml"/>
  <Override PartName="/ppt/notesSlides/notesSlide13.xml" ContentType="application/vnd.openxmlformats-officedocument.presentationml.notesSlide+xml"/>
  <Override PartName="/ppt/comments/modernComment_127_0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omments/modernComment_129_0.xml" ContentType="application/vnd.ms-powerpoint.comments+xml"/>
  <Override PartName="/ppt/notesSlides/notesSlide15.xml" ContentType="application/vnd.openxmlformats-officedocument.presentationml.notesSlide+xml"/>
  <Override PartName="/ppt/comments/modernComment_132_0.xml" ContentType="application/vnd.ms-powerpoint.comments+xml"/>
  <Override PartName="/ppt/notesSlides/notesSlide16.xml" ContentType="application/vnd.openxmlformats-officedocument.presentationml.notesSlide+xml"/>
  <Override PartName="/ppt/comments/modernComment_141_0.xml" ContentType="application/vnd.ms-powerpoint.comments+xml"/>
  <Override PartName="/ppt/notesSlides/notesSlide17.xml" ContentType="application/vnd.openxmlformats-officedocument.presentationml.notesSlide+xml"/>
  <Override PartName="/ppt/comments/modernComment_14C_0.xml" ContentType="application/vnd.ms-powerpoint.comments+xml"/>
  <Override PartName="/ppt/notesSlides/notesSlide18.xml" ContentType="application/vnd.openxmlformats-officedocument.presentationml.notesSlide+xml"/>
  <Override PartName="/ppt/comments/modernComment_7FB4783B_598EB8AE.xml" ContentType="application/vnd.ms-powerpoint.comments+xml"/>
  <Override PartName="/ppt/notesSlides/notesSlide19.xml" ContentType="application/vnd.openxmlformats-officedocument.presentationml.notesSlide+xml"/>
  <Override PartName="/ppt/comments/modernComment_7FB4783C_F5768CE4.xml" ContentType="application/vnd.ms-powerpoint.comments+xml"/>
  <Override PartName="/ppt/notesSlides/notesSlide20.xml" ContentType="application/vnd.openxmlformats-officedocument.presentationml.notesSlide+xml"/>
  <Override PartName="/ppt/comments/modernComment_7FB47839_23A99B0E.xml" ContentType="application/vnd.ms-powerpoint.comments+xml"/>
  <Override PartName="/ppt/notesSlides/notesSlide21.xml" ContentType="application/vnd.openxmlformats-officedocument.presentationml.notesSlide+xml"/>
  <Override PartName="/ppt/comments/modernComment_7FFFD7D7_F88F648D.xml" ContentType="application/vnd.ms-powerpoint.comments+xml"/>
  <Override PartName="/ppt/comments/modernComment_13D_4DC85200.xml" ContentType="application/vnd.ms-powerpoint.comments+xml"/>
  <Override PartName="/ppt/comments/modernComment_7FB4783A_629A1616.xml" ContentType="application/vnd.ms-powerpoint.comments+xml"/>
  <Override PartName="/ppt/notesSlides/notesSlide22.xml" ContentType="application/vnd.openxmlformats-officedocument.presentationml.notesSlide+xml"/>
  <Override PartName="/ppt/comments/modernComment_121_0.xml" ContentType="application/vnd.ms-powerpoint.comments+xml"/>
  <Override PartName="/ppt/notesSlides/notesSlide23.xml" ContentType="application/vnd.openxmlformats-officedocument.presentationml.notesSlide+xml"/>
  <Override PartName="/ppt/comments/modernComment_168_0.xml" ContentType="application/vnd.ms-powerpoint.comments+xml"/>
  <Override PartName="/ppt/notesSlides/notesSlide24.xml" ContentType="application/vnd.openxmlformats-officedocument.presentationml.notesSlide+xml"/>
  <Override PartName="/ppt/comments/modernComment_7FB4783D_45983503.xml" ContentType="application/vnd.ms-powerpoint.comment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comments/modernComment_7FFFD7D4_786B575A.xml" ContentType="application/vnd.ms-powerpoint.comments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7FFFD7D5_F1B945E7.xml" ContentType="application/vnd.ms-powerpoint.comment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comments/modernComment_7FFFD7D6_DD1FF812.xml" ContentType="application/vnd.ms-powerpoint.comments+xml"/>
  <Override PartName="/ppt/notesSlides/notesSlide28.xml" ContentType="application/vnd.openxmlformats-officedocument.presentationml.notesSlide+xml"/>
  <Override PartName="/ppt/comments/modernComment_7FFFD7D8_3BB06B0.xml" ContentType="application/vnd.ms-powerpoint.comments+xml"/>
  <Override PartName="/ppt/notesSlides/notesSlide29.xml" ContentType="application/vnd.openxmlformats-officedocument.presentationml.notesSlide+xml"/>
  <Override PartName="/ppt/comments/modernComment_7FFFD7D9_172A9952.xml" ContentType="application/vnd.ms-powerpoint.comments+xml"/>
  <Override PartName="/ppt/notesSlides/notesSlide30.xml" ContentType="application/vnd.openxmlformats-officedocument.presentationml.notesSlide+xml"/>
  <Override PartName="/ppt/comments/modernComment_7FFFD7DA_9886BC60.xml" ContentType="application/vnd.ms-powerpoint.comments+xml"/>
  <Override PartName="/ppt/notesSlides/notesSlide31.xml" ContentType="application/vnd.openxmlformats-officedocument.presentationml.notesSlide+xml"/>
  <Override PartName="/ppt/comments/modernComment_7FFFD7DB_4F2BA677.xml" ContentType="application/vnd.ms-powerpoint.comments+xml"/>
  <Override PartName="/ppt/notesSlides/notesSlide32.xml" ContentType="application/vnd.openxmlformats-officedocument.presentationml.notesSlide+xml"/>
  <Override PartName="/ppt/comments/modernComment_7FFFD7DC_C79D144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1"/>
    <p:sldMasterId id="2147483663" r:id="rId12"/>
  </p:sldMasterIdLst>
  <p:notesMasterIdLst>
    <p:notesMasterId r:id="rId47"/>
  </p:notesMasterIdLst>
  <p:sldIdLst>
    <p:sldId id="258" r:id="rId13"/>
    <p:sldId id="441" r:id="rId14"/>
    <p:sldId id="442" r:id="rId15"/>
    <p:sldId id="443" r:id="rId16"/>
    <p:sldId id="444" r:id="rId17"/>
    <p:sldId id="414" r:id="rId18"/>
    <p:sldId id="445" r:id="rId19"/>
    <p:sldId id="2142533694" r:id="rId20"/>
    <p:sldId id="277" r:id="rId21"/>
    <p:sldId id="2142533695" r:id="rId22"/>
    <p:sldId id="280" r:id="rId23"/>
    <p:sldId id="281" r:id="rId24"/>
    <p:sldId id="295" r:id="rId25"/>
    <p:sldId id="297" r:id="rId26"/>
    <p:sldId id="306" r:id="rId27"/>
    <p:sldId id="321" r:id="rId28"/>
    <p:sldId id="332" r:id="rId29"/>
    <p:sldId id="2142533691" r:id="rId30"/>
    <p:sldId id="2142533692" r:id="rId31"/>
    <p:sldId id="2142533689" r:id="rId32"/>
    <p:sldId id="2147473367" r:id="rId33"/>
    <p:sldId id="317" r:id="rId34"/>
    <p:sldId id="2142533690" r:id="rId35"/>
    <p:sldId id="289" r:id="rId36"/>
    <p:sldId id="360" r:id="rId37"/>
    <p:sldId id="2142533693" r:id="rId38"/>
    <p:sldId id="2147473364" r:id="rId39"/>
    <p:sldId id="2147473365" r:id="rId40"/>
    <p:sldId id="2147473366" r:id="rId41"/>
    <p:sldId id="2147473368" r:id="rId42"/>
    <p:sldId id="2147473369" r:id="rId43"/>
    <p:sldId id="2147473370" r:id="rId44"/>
    <p:sldId id="2147473371" r:id="rId45"/>
    <p:sldId id="2147473372" r:id="rId46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48"/>
      <p:bold r:id="rId49"/>
      <p:italic r:id="rId50"/>
      <p:boldItalic r:id="rId51"/>
    </p:embeddedFont>
    <p:embeddedFont>
      <p:font typeface="Exo" panose="020B0604020202020204" charset="0"/>
      <p:regular r:id="rId52"/>
      <p:bold r:id="rId53"/>
      <p:italic r:id="rId54"/>
      <p:boldItalic r:id="rId55"/>
    </p:embeddedFont>
    <p:embeddedFont>
      <p:font typeface="Exo Light" panose="020B0604020202020204" charset="0"/>
      <p:regular r:id="rId56"/>
      <p:bold r:id="rId57"/>
      <p:italic r:id="rId58"/>
      <p:boldItalic r:id="rId59"/>
    </p:embeddedFont>
    <p:embeddedFont>
      <p:font typeface="Exo SemiBold" panose="020B0604020202020204" charset="0"/>
      <p:regular r:id="rId60"/>
      <p:bold r:id="rId61"/>
      <p:italic r:id="rId62"/>
      <p:boldItalic r:id="rId63"/>
    </p:embeddedFont>
    <p:embeddedFont>
      <p:font typeface="IBM Plex Sans" panose="020B0503050203000203" pitchFamily="34" charset="0"/>
      <p:regular r:id="rId64"/>
      <p:bold r:id="rId65"/>
      <p:italic r:id="rId66"/>
      <p:boldItalic r:id="rId67"/>
    </p:embeddedFont>
    <p:embeddedFont>
      <p:font typeface="IBM Plex Sans Light" panose="020B0403050203000203" pitchFamily="34" charset="0"/>
      <p:regular r:id="rId68"/>
      <p:bold r:id="rId69"/>
      <p:italic r:id="rId70"/>
      <p:boldItalic r:id="rId71"/>
    </p:embeddedFont>
    <p:embeddedFont>
      <p:font typeface="IBM Plex Sans SemiBold" panose="020B0703050203000203" pitchFamily="34" charset="0"/>
      <p:regular r:id="rId72"/>
      <p:bold r:id="rId73"/>
      <p:italic r:id="rId74"/>
      <p:boldItalic r:id="rId75"/>
    </p:embeddedFont>
    <p:embeddedFont>
      <p:font typeface="Nunito Light" pitchFamily="2" charset="0"/>
      <p:regular r:id="rId76"/>
      <p:italic r:id="rId77"/>
    </p:embeddedFont>
    <p:embeddedFont>
      <p:font typeface="Playfair Display" panose="00000500000000000000" pitchFamily="2" charset="0"/>
      <p:regular r:id="rId78"/>
      <p:bold r:id="rId79"/>
      <p:italic r:id="rId80"/>
      <p:boldItalic r:id="rId81"/>
    </p:embeddedFont>
    <p:embeddedFont>
      <p:font typeface="Playfair Display SemiBold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76">
          <p15:clr>
            <a:srgbClr val="9AA0A6"/>
          </p15:clr>
        </p15:guide>
        <p15:guide id="4" pos="5184">
          <p15:clr>
            <a:srgbClr val="9AA0A6"/>
          </p15:clr>
        </p15:guide>
        <p15:guide id="5" pos="288">
          <p15:clr>
            <a:srgbClr val="9AA0A6"/>
          </p15:clr>
        </p15:guide>
        <p15:guide id="6" pos="5472">
          <p15:clr>
            <a:srgbClr val="9AA0A6"/>
          </p15:clr>
        </p15:guide>
        <p15:guide id="7" orient="horz" pos="144">
          <p15:clr>
            <a:srgbClr val="9AA0A6"/>
          </p15:clr>
        </p15:guide>
        <p15:guide id="8" orient="horz" pos="3096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itAyxMKobwCOHYGfUOFeFsM+5RY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474C75-37D1-F114-F9EF-B4C04D99555E}" name="Felipe Platzer" initials="FP" userId="04dca8c6dd256fc0" providerId="Windows Live"/>
  <p188:author id="{EC28B4B0-6701-2EAD-4AFD-41CFFF8EDE08}" name="Felipe Platzer" initials="FP" userId="S::Felipe.Platzer@partssource.com::48042b59-0d57-44f2-90d5-b62a10cab7a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" y="96"/>
      </p:cViewPr>
      <p:guideLst>
        <p:guide orient="horz" pos="1620"/>
        <p:guide pos="2880"/>
        <p:guide pos="576"/>
        <p:guide pos="5184"/>
        <p:guide pos="288"/>
        <p:guide pos="5472"/>
        <p:guide orient="horz" pos="144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84" Type="http://schemas.openxmlformats.org/officeDocument/2006/relationships/font" Target="fonts/font37.fntdata"/><Relationship Id="rId89" Type="http://schemas.openxmlformats.org/officeDocument/2006/relationships/theme" Target="theme/theme1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74" Type="http://schemas.openxmlformats.org/officeDocument/2006/relationships/font" Target="fonts/font27.fntdata"/><Relationship Id="rId79" Type="http://schemas.openxmlformats.org/officeDocument/2006/relationships/font" Target="fonts/font32.fntdata"/><Relationship Id="rId5" Type="http://schemas.openxmlformats.org/officeDocument/2006/relationships/customXml" Target="../customXml/item5.xml"/><Relationship Id="rId90" Type="http://schemas.openxmlformats.org/officeDocument/2006/relationships/tableStyles" Target="tableStyles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font" Target="fonts/font30.fntdata"/><Relationship Id="rId8" Type="http://schemas.openxmlformats.org/officeDocument/2006/relationships/customXml" Target="../customXml/item8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font" Target="fonts/font33.fntdata"/><Relationship Id="rId85" Type="http://schemas.openxmlformats.org/officeDocument/2006/relationships/font" Target="fonts/font38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83" Type="http://schemas.openxmlformats.org/officeDocument/2006/relationships/font" Target="fonts/font36.fntdata"/><Relationship Id="rId88" Type="http://schemas.openxmlformats.org/officeDocument/2006/relationships/viewProps" Target="viewProps.xml"/><Relationship Id="rId9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font" Target="fonts/font31.fntdata"/><Relationship Id="rId81" Type="http://schemas.openxmlformats.org/officeDocument/2006/relationships/font" Target="fonts/font34.fntdata"/><Relationship Id="rId86" Type="http://customschemas.google.com/relationships/presentationmetadata" Target="meta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font" Target="fonts/font29.fntdata"/><Relationship Id="rId7" Type="http://schemas.openxmlformats.org/officeDocument/2006/relationships/customXml" Target="../customXml/item7.xml"/><Relationship Id="rId71" Type="http://schemas.openxmlformats.org/officeDocument/2006/relationships/font" Target="fonts/font2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font" Target="fonts/font19.fntdata"/><Relationship Id="rId87" Type="http://schemas.openxmlformats.org/officeDocument/2006/relationships/presProps" Target="presProps.xml"/><Relationship Id="rId61" Type="http://schemas.openxmlformats.org/officeDocument/2006/relationships/font" Target="fonts/font14.fntdata"/><Relationship Id="rId82" Type="http://schemas.openxmlformats.org/officeDocument/2006/relationships/font" Target="fonts/font35.fntdata"/><Relationship Id="rId1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0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FA-4679-B095-77AEC6650063}"/>
              </c:ext>
            </c:extLst>
          </c:dPt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accent1"/>
                    </a:solidFill>
                    <a:latin typeface="Exo" panose="020B0604020202020204" charset="0"/>
                    <a:ea typeface="+mn-ea"/>
                    <a:cs typeface="Exo" panose="020B0604020202020204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Sheet1!$B$2:$B$9</c:f>
              <c:numCache>
                <c:formatCode>"$"#,##0</c:formatCode>
                <c:ptCount val="8"/>
                <c:pt idx="0">
                  <c:v>526.9</c:v>
                </c:pt>
                <c:pt idx="1">
                  <c:v>563.78300000000002</c:v>
                </c:pt>
                <c:pt idx="2">
                  <c:v>603.24781000000007</c:v>
                </c:pt>
                <c:pt idx="3">
                  <c:v>645.47515670000007</c:v>
                </c:pt>
                <c:pt idx="4">
                  <c:v>690.65841766900007</c:v>
                </c:pt>
                <c:pt idx="5">
                  <c:v>739.00450690583011</c:v>
                </c:pt>
                <c:pt idx="6">
                  <c:v>790.73482238923827</c:v>
                </c:pt>
                <c:pt idx="7">
                  <c:v>846.08625995648504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FA-4679-B095-77AEC6650063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accent4"/>
                    </a:solidFill>
                    <a:latin typeface="Exo" panose="020B0604020202020204" charset="0"/>
                    <a:ea typeface="+mn-ea"/>
                    <a:cs typeface="Exo" panose="020B060402020202020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Sheet1!$D$2:$D$9</c:f>
              <c:numCache>
                <c:formatCode>"$"#,##0</c:formatCode>
                <c:ptCount val="8"/>
                <c:pt idx="0">
                  <c:v>526.9</c:v>
                </c:pt>
                <c:pt idx="1">
                  <c:v>605.93499999999995</c:v>
                </c:pt>
                <c:pt idx="2">
                  <c:v>696.82524999999987</c:v>
                </c:pt>
                <c:pt idx="3">
                  <c:v>801.34903749999978</c:v>
                </c:pt>
                <c:pt idx="4">
                  <c:v>921.55139312499966</c:v>
                </c:pt>
                <c:pt idx="5">
                  <c:v>1059.7841020937494</c:v>
                </c:pt>
                <c:pt idx="6">
                  <c:v>1218.7517174078118</c:v>
                </c:pt>
                <c:pt idx="7">
                  <c:v>1401.5644750189836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2FA-4679-B095-77AEC6650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8732848"/>
        <c:axId val="1578731408"/>
      </c:lineChart>
      <c:catAx>
        <c:axId val="157873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Exo" panose="020B0604020202020204" charset="0"/>
                <a:ea typeface="+mn-ea"/>
                <a:cs typeface="Exo" panose="020B0604020202020204" charset="0"/>
              </a:defRPr>
            </a:pPr>
            <a:endParaRPr lang="en-US"/>
          </a:p>
        </c:txPr>
        <c:crossAx val="1578731408"/>
        <c:crosses val="autoZero"/>
        <c:auto val="1"/>
        <c:lblAlgn val="ctr"/>
        <c:lblOffset val="100"/>
        <c:noMultiLvlLbl val="0"/>
      </c:catAx>
      <c:valAx>
        <c:axId val="15787314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crossAx val="157873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63796636696121"/>
          <c:y val="2.8181267473045651E-2"/>
          <c:w val="0.76858434519112906"/>
          <c:h val="0.929190047011913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VC funding ($M)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Other</c:v>
                </c:pt>
                <c:pt idx="1">
                  <c:v>Semiconductor manufacturing equipment</c:v>
                </c:pt>
                <c:pt idx="2">
                  <c:v>Electronic equipment</c:v>
                </c:pt>
                <c:pt idx="3">
                  <c:v>Micro electronics</c:v>
                </c:pt>
                <c:pt idx="4">
                  <c:v>Mixed signal semiconductor</c:v>
                </c:pt>
                <c:pt idx="5">
                  <c:v>Connectivity, IOT</c:v>
                </c:pt>
                <c:pt idx="6">
                  <c:v>Photonics</c:v>
                </c:pt>
                <c:pt idx="7">
                  <c:v>Semiconductor parts and components</c:v>
                </c:pt>
                <c:pt idx="8">
                  <c:v>Quantum</c:v>
                </c:pt>
                <c:pt idx="9">
                  <c:v>Semiconductor chip technology</c:v>
                </c:pt>
                <c:pt idx="10">
                  <c:v>Computing</c:v>
                </c:pt>
                <c:pt idx="11">
                  <c:v>Artificial intelligence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518</c:v>
                </c:pt>
                <c:pt idx="1">
                  <c:v>124</c:v>
                </c:pt>
                <c:pt idx="2">
                  <c:v>180</c:v>
                </c:pt>
                <c:pt idx="3">
                  <c:v>187</c:v>
                </c:pt>
                <c:pt idx="4">
                  <c:v>196</c:v>
                </c:pt>
                <c:pt idx="5">
                  <c:v>400</c:v>
                </c:pt>
                <c:pt idx="6">
                  <c:v>424</c:v>
                </c:pt>
                <c:pt idx="7">
                  <c:v>469</c:v>
                </c:pt>
                <c:pt idx="8">
                  <c:v>722</c:v>
                </c:pt>
                <c:pt idx="9">
                  <c:v>1143</c:v>
                </c:pt>
                <c:pt idx="10">
                  <c:v>1275</c:v>
                </c:pt>
                <c:pt idx="11">
                  <c:v>1508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35-4C1F-9442-63C574F49D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645401071"/>
        <c:axId val="1645402031"/>
      </c:barChart>
      <c:catAx>
        <c:axId val="1645401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402031"/>
        <c:crosses val="autoZero"/>
        <c:auto val="1"/>
        <c:lblAlgn val="ctr"/>
        <c:lblOffset val="100"/>
        <c:noMultiLvlLbl val="0"/>
      </c:catAx>
      <c:valAx>
        <c:axId val="16454020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540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63796636696121"/>
          <c:y val="2.8181267473045651E-2"/>
          <c:w val="0.76858434519112906"/>
          <c:h val="0.929190047011913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# of startups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Other</c:v>
                </c:pt>
                <c:pt idx="1">
                  <c:v>Semiconductor manufacturing equipment</c:v>
                </c:pt>
                <c:pt idx="2">
                  <c:v>Electronic equipment</c:v>
                </c:pt>
                <c:pt idx="3">
                  <c:v>Micro electronics</c:v>
                </c:pt>
                <c:pt idx="4">
                  <c:v>Mixed signal semiconductor</c:v>
                </c:pt>
                <c:pt idx="5">
                  <c:v>Connectivity, IOT</c:v>
                </c:pt>
                <c:pt idx="6">
                  <c:v>Photonics</c:v>
                </c:pt>
                <c:pt idx="7">
                  <c:v>Semiconductor parts and components</c:v>
                </c:pt>
                <c:pt idx="8">
                  <c:v>Quantum</c:v>
                </c:pt>
                <c:pt idx="9">
                  <c:v>Semiconductor chip technology</c:v>
                </c:pt>
                <c:pt idx="10">
                  <c:v>Computing</c:v>
                </c:pt>
                <c:pt idx="11">
                  <c:v>Artificial intelligence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42</c:v>
                </c:pt>
                <c:pt idx="1">
                  <c:v>10</c:v>
                </c:pt>
                <c:pt idx="2">
                  <c:v>11</c:v>
                </c:pt>
                <c:pt idx="3">
                  <c:v>1</c:v>
                </c:pt>
                <c:pt idx="4">
                  <c:v>2</c:v>
                </c:pt>
                <c:pt idx="5">
                  <c:v>6</c:v>
                </c:pt>
                <c:pt idx="6">
                  <c:v>11</c:v>
                </c:pt>
                <c:pt idx="7">
                  <c:v>6</c:v>
                </c:pt>
                <c:pt idx="8">
                  <c:v>12</c:v>
                </c:pt>
                <c:pt idx="9">
                  <c:v>16</c:v>
                </c:pt>
                <c:pt idx="10">
                  <c:v>19</c:v>
                </c:pt>
                <c:pt idx="1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35-4C1F-9442-63C574F49D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645401071"/>
        <c:axId val="1645402031"/>
      </c:barChart>
      <c:catAx>
        <c:axId val="1645401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402031"/>
        <c:crosses val="autoZero"/>
        <c:auto val="1"/>
        <c:lblAlgn val="ctr"/>
        <c:lblOffset val="100"/>
        <c:noMultiLvlLbl val="0"/>
      </c:catAx>
      <c:valAx>
        <c:axId val="16454020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540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63796636696121"/>
          <c:y val="2.8181267473045651E-2"/>
          <c:w val="0.76858434519112906"/>
          <c:h val="0.929190047011913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# of startup deals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Other</c:v>
                </c:pt>
                <c:pt idx="1">
                  <c:v>Semiconductor manufacturing equipment</c:v>
                </c:pt>
                <c:pt idx="2">
                  <c:v>Electronic equipment</c:v>
                </c:pt>
                <c:pt idx="3">
                  <c:v>Micro electronics</c:v>
                </c:pt>
                <c:pt idx="4">
                  <c:v>Mixed signal semiconductor</c:v>
                </c:pt>
                <c:pt idx="5">
                  <c:v>Connectivity, IOT</c:v>
                </c:pt>
                <c:pt idx="6">
                  <c:v>Photonics</c:v>
                </c:pt>
                <c:pt idx="7">
                  <c:v>Semiconductor parts and components</c:v>
                </c:pt>
                <c:pt idx="8">
                  <c:v>Quantum</c:v>
                </c:pt>
                <c:pt idx="9">
                  <c:v>Semiconductor chip technology</c:v>
                </c:pt>
                <c:pt idx="10">
                  <c:v>Computing</c:v>
                </c:pt>
                <c:pt idx="11">
                  <c:v>Artificial intelligence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68</c:v>
                </c:pt>
                <c:pt idx="1">
                  <c:v>19</c:v>
                </c:pt>
                <c:pt idx="2">
                  <c:v>17</c:v>
                </c:pt>
                <c:pt idx="3">
                  <c:v>3</c:v>
                </c:pt>
                <c:pt idx="4">
                  <c:v>5</c:v>
                </c:pt>
                <c:pt idx="5">
                  <c:v>17</c:v>
                </c:pt>
                <c:pt idx="6">
                  <c:v>21</c:v>
                </c:pt>
                <c:pt idx="7">
                  <c:v>11</c:v>
                </c:pt>
                <c:pt idx="8">
                  <c:v>28</c:v>
                </c:pt>
                <c:pt idx="9">
                  <c:v>33</c:v>
                </c:pt>
                <c:pt idx="10">
                  <c:v>36</c:v>
                </c:pt>
                <c:pt idx="1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51-408A-B771-D4BA431EC7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645401071"/>
        <c:axId val="1645402031"/>
      </c:barChart>
      <c:catAx>
        <c:axId val="1645401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402031"/>
        <c:crosses val="autoZero"/>
        <c:auto val="1"/>
        <c:lblAlgn val="ctr"/>
        <c:lblOffset val="100"/>
        <c:noMultiLvlLbl val="0"/>
      </c:catAx>
      <c:valAx>
        <c:axId val="16454020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540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267723-C115-4FCA-935C-37E1059D05A0}" authorId="{EC28B4B0-6701-2EAD-4AFD-41CFFF8EDE08}" created="2025-05-19T21:09:56.38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89" creationId="{00000000-0000-0000-0000-000000000000}"/>
    </ac:deMkLst>
    <p188:txBody>
      <a:bodyPr/>
      <a:lstStyle/>
      <a:p>
        <a:r>
          <a:rPr lang="en-US"/>
          <a:t>Remove acronyms</a:t>
        </a:r>
      </a:p>
    </p188:txBody>
  </p188:cm>
</p188:cmLst>
</file>

<file path=ppt/comments/modernComment_11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F7B5A3-BDAD-4644-8B60-E46BC2DC6E20}" authorId="{EC28B4B0-6701-2EAD-4AFD-41CFFF8EDE08}" created="2025-05-19T21:24:30.2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7"/>
      <ac:spMk id="472" creationId="{00000000-0000-0000-0000-000000000000}"/>
    </ac:deMkLst>
    <p188:txBody>
      <a:bodyPr/>
      <a:lstStyle/>
      <a:p>
        <a:r>
          <a:rPr lang="en-US"/>
          <a:t>Turn the product type description into a table, separate the headers</a:t>
        </a:r>
      </a:p>
    </p188:txBody>
  </p188:cm>
</p188:cmLst>
</file>

<file path=ppt/comments/modernComment_11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59E60F-5891-4EAF-A72D-FED334EFAB1F}" authorId="{EC28B4B0-6701-2EAD-4AFD-41CFFF8EDE08}" created="2025-05-19T21:24:54.4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0"/>
      <ac:spMk id="557" creationId="{00000000-0000-0000-0000-000000000000}"/>
    </ac:deMkLst>
    <p188:txBody>
      <a:bodyPr/>
      <a:lstStyle/>
      <a:p>
        <a:r>
          <a:rPr lang="en-US"/>
          <a:t>Convert bullets to table and add a second column</a:t>
        </a:r>
      </a:p>
    </p188:txBody>
  </p188:cm>
</p188:cmLst>
</file>

<file path=ppt/comments/modernComment_11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2BBB3C-BAAD-4869-9C94-43CC957B68E7}" authorId="{EC28B4B0-6701-2EAD-4AFD-41CFFF8EDE08}" created="2025-05-19T21:25:09.9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1"/>
      <ac:graphicFrameMk id="564" creationId="{00000000-0000-0000-0000-000000000000}"/>
    </ac:deMkLst>
    <p188:txBody>
      <a:bodyPr/>
      <a:lstStyle/>
      <a:p>
        <a:r>
          <a:rPr lang="en-US"/>
          <a:t>Sort by impact on kpmg</a:t>
        </a:r>
      </a:p>
    </p188:txBody>
  </p188:cm>
</p188:cmLst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67A17A-EEBD-40E6-BBB5-357A6BE4C25A}" authorId="{EC28B4B0-6701-2EAD-4AFD-41CFFF8EDE08}" created="2025-05-27T21:30:32.727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Remove subtitle</a:t>
        </a:r>
      </a:p>
    </p188:txBody>
  </p188:cm>
</p188:cmLst>
</file>

<file path=ppt/comments/modernComment_12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12CA98-820F-4E45-8DE6-AE6F39C692BA}" authorId="{EC28B4B0-6701-2EAD-4AFD-41CFFF8EDE08}" created="2025-05-19T21:25:58.572">
    <pc:sldMkLst xmlns:pc="http://schemas.microsoft.com/office/powerpoint/2013/main/command">
      <pc:docMk/>
      <pc:sldMk cId="0" sldId="295"/>
    </pc:sldMkLst>
    <p188:txBody>
      <a:bodyPr/>
      <a:lstStyle/>
      <a:p>
        <a:r>
          <a:rPr lang="en-US"/>
          <a:t>Add placeholder for a 4th chart</a:t>
        </a:r>
      </a:p>
    </p188:txBody>
  </p188:cm>
</p188:cmLst>
</file>

<file path=ppt/comments/modernComment_12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B4E396-009C-4192-8575-BB39E555276E}" authorId="{EC28B4B0-6701-2EAD-4AFD-41CFFF8EDE08}" created="2025-05-19T21:26:39.244">
    <pc:sldMkLst xmlns:pc="http://schemas.microsoft.com/office/powerpoint/2013/main/command">
      <pc:docMk/>
      <pc:sldMk cId="0" sldId="297"/>
    </pc:sldMkLst>
    <p188:txBody>
      <a:bodyPr/>
      <a:lstStyle/>
      <a:p>
        <a:r>
          <a:rPr lang="en-US"/>
          <a:t>Remove the logo</a:t>
        </a:r>
      </a:p>
    </p188:txBody>
  </p188:cm>
</p188:cmLst>
</file>

<file path=ppt/comments/modernComment_13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812665-EB7E-470E-BC59-08FCA7EAFC78}" authorId="{EC28B4B0-6701-2EAD-4AFD-41CFFF8EDE08}" created="2025-05-19T21:27:08.771">
    <pc:sldMkLst xmlns:pc="http://schemas.microsoft.com/office/powerpoint/2013/main/command">
      <pc:docMk/>
      <pc:sldMk cId="0" sldId="306"/>
    </pc:sldMkLst>
    <p188:txBody>
      <a:bodyPr/>
      <a:lstStyle/>
      <a:p>
        <a:r>
          <a:rPr lang="en-US"/>
          <a:t>Sort alphabetically</a:t>
        </a:r>
      </a:p>
    </p188:txBody>
  </p188:cm>
</p188:cmLst>
</file>

<file path=ppt/comments/modernComment_13D_4DC852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6CAD63-DF88-499D-91B7-9F1ECCF53EE8}" authorId="{EC28B4B0-6701-2EAD-4AFD-41CFFF8EDE08}" created="2025-05-27T21:18:25.0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04973824" sldId="317"/>
      <ac:graphicFrameMk id="6" creationId="{9051733C-BCB1-72C3-A631-48A16C78A4F8}"/>
    </ac:deMkLst>
    <p188:txBody>
      <a:bodyPr/>
      <a:lstStyle/>
      <a:p>
        <a:r>
          <a:rPr lang="en-US"/>
          <a:t>Standardize color coding</a:t>
        </a:r>
      </a:p>
    </p188:txBody>
  </p188:cm>
</p188:cmLst>
</file>

<file path=ppt/comments/modernComment_14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DA648C-3ED0-4688-92A6-660797BFD44C}" authorId="{EC28B4B0-6701-2EAD-4AFD-41CFFF8EDE08}" created="2025-05-19T21:27:28.981">
    <pc:sldMkLst xmlns:pc="http://schemas.microsoft.com/office/powerpoint/2013/main/command">
      <pc:docMk/>
      <pc:sldMk cId="0" sldId="321"/>
    </pc:sldMkLst>
    <p188:txBody>
      <a:bodyPr/>
      <a:lstStyle/>
      <a:p>
        <a:r>
          <a:rPr lang="en-US"/>
          <a:t>Add logos</a:t>
        </a:r>
      </a:p>
    </p188:txBody>
  </p188:cm>
</p188:cmLst>
</file>

<file path=ppt/comments/modernComment_14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ED6714-A98A-48BF-BEC3-C573884F8627}" authorId="{EC28B4B0-6701-2EAD-4AFD-41CFFF8EDE08}" created="2025-05-19T21:27:51.024">
    <pc:sldMkLst xmlns:pc="http://schemas.microsoft.com/office/powerpoint/2013/main/command">
      <pc:docMk/>
      <pc:sldMk cId="0" sldId="332"/>
    </pc:sldMkLst>
    <p188:txBody>
      <a:bodyPr/>
      <a:lstStyle/>
      <a:p>
        <a:r>
          <a:rPr lang="en-US"/>
          <a:t>Fix borders</a:t>
        </a:r>
      </a:p>
    </p188:txBody>
  </p188:cm>
</p188:cmLst>
</file>

<file path=ppt/comments/modernComment_16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7E4B48-B629-4D65-9ABA-70EF91E1BC47}" authorId="{EC28B4B0-6701-2EAD-4AFD-41CFFF8EDE08}" created="2025-05-27T21:31:40.339">
    <pc:sldMkLst xmlns:pc="http://schemas.microsoft.com/office/powerpoint/2013/main/command">
      <pc:docMk/>
      <pc:sldMk cId="0" sldId="360"/>
    </pc:sldMkLst>
    <p188:txBody>
      <a:bodyPr/>
      <a:lstStyle/>
      <a:p>
        <a:r>
          <a:rPr lang="en-US"/>
          <a:t>Align icons</a:t>
        </a:r>
      </a:p>
    </p188:txBody>
  </p188:cm>
</p188:cmLst>
</file>

<file path=ppt/comments/modernComment_19E_85A04F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605C77-CEDB-4D9B-9F4A-C4B9827C0154}" authorId="{EC28B4B0-6701-2EAD-4AFD-41CFFF8EDE08}" created="2025-05-19T21:19:44.325">
    <pc:sldMkLst xmlns:pc="http://schemas.microsoft.com/office/powerpoint/2013/main/command">
      <pc:docMk/>
      <pc:sldMk cId="2241875769" sldId="414"/>
    </pc:sldMkLst>
    <p188:txBody>
      <a:bodyPr/>
      <a:lstStyle/>
      <a:p>
        <a:r>
          <a:rPr lang="en-US"/>
          <a:t>Remove jordan</a:t>
        </a:r>
      </a:p>
    </p188:txBody>
  </p188:cm>
</p188:cmLst>
</file>

<file path=ppt/comments/modernComment_1B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A4597B-31B9-4475-94BE-635E35613191}" authorId="{EC28B4B0-6701-2EAD-4AFD-41CFFF8EDE08}" created="2025-05-19T21:11:52.924">
    <pc:sldMkLst xmlns:pc="http://schemas.microsoft.com/office/powerpoint/2013/main/command">
      <pc:docMk/>
      <pc:sldMk cId="0" sldId="441"/>
    </pc:sldMkLst>
    <p188:txBody>
      <a:bodyPr/>
      <a:lstStyle/>
      <a:p>
        <a:r>
          <a:rPr lang="en-US"/>
          <a:t>Remove daniela</a:t>
        </a:r>
      </a:p>
    </p188:txBody>
  </p188:cm>
</p188:cmLst>
</file>

<file path=ppt/comments/modernComment_1BA_2FD5EA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46536B-BFC8-4012-913D-3F10CF8AD7E7}" authorId="{EC28B4B0-6701-2EAD-4AFD-41CFFF8EDE08}" created="2025-05-19T21:11:59.428">
    <pc:sldMkLst xmlns:pc="http://schemas.microsoft.com/office/powerpoint/2013/main/command">
      <pc:docMk/>
      <pc:sldMk cId="802548396" sldId="442"/>
    </pc:sldMkLst>
    <p188:txBody>
      <a:bodyPr/>
      <a:lstStyle/>
      <a:p>
        <a:r>
          <a:rPr lang="en-US"/>
          <a:t>Remove daniela and james</a:t>
        </a:r>
      </a:p>
    </p188:txBody>
  </p188:cm>
</p188:cmLst>
</file>

<file path=ppt/comments/modernComment_1BB_9C657D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F5FBF3-512F-49D2-AE20-649EBCC07FEE}" authorId="{EC28B4B0-6701-2EAD-4AFD-41CFFF8EDE08}" created="2025-05-19T21:13:05.883">
    <pc:sldMkLst xmlns:pc="http://schemas.microsoft.com/office/powerpoint/2013/main/command">
      <pc:docMk/>
      <pc:sldMk cId="2623897001" sldId="443"/>
    </pc:sldMkLst>
    <p188:txBody>
      <a:bodyPr/>
      <a:lstStyle/>
      <a:p>
        <a:r>
          <a:rPr lang="en-US"/>
          <a:t>Add john sviokla</a:t>
        </a:r>
      </a:p>
    </p188:txBody>
  </p188:cm>
</p188:cmLst>
</file>

<file path=ppt/comments/modernComment_1BC_50BB89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42BE5A-086E-43AE-949F-C5307A058097}" authorId="{EC28B4B0-6701-2EAD-4AFD-41CFFF8EDE08}" created="2025-05-19T21:13:12.358">
    <pc:sldMkLst xmlns:pc="http://schemas.microsoft.com/office/powerpoint/2013/main/command">
      <pc:docMk/>
      <pc:sldMk cId="1354467719" sldId="444"/>
    </pc:sldMkLst>
    <p188:txBody>
      <a:bodyPr/>
      <a:lstStyle/>
      <a:p>
        <a:r>
          <a:rPr lang="en-US"/>
          <a:t>Replace oliver by john sviokla</a:t>
        </a:r>
      </a:p>
    </p188:txBody>
  </p188:cm>
</p188:cmLst>
</file>

<file path=ppt/comments/modernComment_1B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0FF8E4-49B8-40C6-B35B-1CA800E5BEE2}" authorId="{EC28B4B0-6701-2EAD-4AFD-41CFFF8EDE08}" created="2025-05-19T21:16:11.445">
    <pc:sldMkLst xmlns:pc="http://schemas.microsoft.com/office/powerpoint/2013/main/command">
      <pc:docMk/>
      <pc:sldMk cId="0" sldId="445"/>
    </pc:sldMkLst>
    <p188:txBody>
      <a:bodyPr/>
      <a:lstStyle/>
      <a:p>
        <a:r>
          <a:rPr lang="en-US"/>
          <a:t>Add the distribution firms</a:t>
        </a:r>
      </a:p>
    </p188:txBody>
  </p188:cm>
</p188:cmLst>
</file>

<file path=ppt/comments/modernComment_7FB47839_23A99B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2253A5-C815-4E59-B7A0-4D18DA2C0BCB}" authorId="{EC28B4B0-6701-2EAD-4AFD-41CFFF8EDE08}" created="2025-05-19T21:29:41.442">
    <pc:sldMkLst xmlns:pc="http://schemas.microsoft.com/office/powerpoint/2013/main/command">
      <pc:docMk/>
      <pc:sldMk cId="598317838" sldId="2142533689"/>
    </pc:sldMkLst>
    <p188:txBody>
      <a:bodyPr/>
      <a:lstStyle/>
      <a:p>
        <a:r>
          <a:rPr lang="en-US"/>
          <a:t>Add PR approval before PO generation</a:t>
        </a:r>
      </a:p>
    </p188:txBody>
  </p188:cm>
</p188:cmLst>
</file>

<file path=ppt/comments/modernComment_7FB4783A_629A16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7BE362-67FD-4E41-A989-D88910C858FA}" authorId="{EC28B4B0-6701-2EAD-4AFD-41CFFF8EDE08}" created="2025-05-27T21:18:39.265">
    <pc:sldMkLst xmlns:pc="http://schemas.microsoft.com/office/powerpoint/2013/main/command">
      <pc:docMk/>
      <pc:sldMk cId="1654265366" sldId="2142533690"/>
    </pc:sldMkLst>
    <p188:txBody>
      <a:bodyPr/>
      <a:lstStyle/>
      <a:p>
        <a:r>
          <a:rPr lang="en-US"/>
          <a:t>Fix spacing</a:t>
        </a:r>
      </a:p>
    </p188:txBody>
  </p188:cm>
</p188:cmLst>
</file>

<file path=ppt/comments/modernComment_7FB4783B_598EB8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431AF7-9F0F-4FCE-9B6B-565C99C9B230}" authorId="{EC28B4B0-6701-2EAD-4AFD-41CFFF8EDE08}" created="2025-05-27T21:20:00.028">
    <pc:sldMkLst xmlns:pc="http://schemas.microsoft.com/office/powerpoint/2013/main/command">
      <pc:docMk/>
      <pc:sldMk cId="1502525614" sldId="2142533691"/>
    </pc:sldMkLst>
    <p188:txBody>
      <a:bodyPr/>
      <a:lstStyle/>
      <a:p>
        <a:r>
          <a:rPr lang="en-US"/>
          <a:t>Sort rows alphabetically</a:t>
        </a:r>
      </a:p>
    </p188:txBody>
  </p188:cm>
</p188:cmLst>
</file>

<file path=ppt/comments/modernComment_7FB4783C_F5768C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604CB3-9591-47ED-BBBB-079E31B80E35}" authorId="{EC28B4B0-6701-2EAD-4AFD-41CFFF8EDE08}" created="2025-05-27T21:20:09.054">
    <pc:sldMkLst xmlns:pc="http://schemas.microsoft.com/office/powerpoint/2013/main/command">
      <pc:docMk/>
      <pc:sldMk cId="4118187236" sldId="2142533692"/>
    </pc:sldMkLst>
    <p188:txBody>
      <a:bodyPr/>
      <a:lstStyle/>
      <a:p>
        <a:r>
          <a:rPr lang="en-US"/>
          <a:t>Sort companies alphabetically</a:t>
        </a:r>
      </a:p>
    </p188:txBody>
  </p188:cm>
</p188:cmLst>
</file>

<file path=ppt/comments/modernComment_7FB4783D_459835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99DAD-6A40-456D-9B34-85CD7A479BDE}" authorId="{EC28B4B0-6701-2EAD-4AFD-41CFFF8EDE08}" created="2025-05-27T21:32:17.281">
    <pc:sldMkLst xmlns:pc="http://schemas.microsoft.com/office/powerpoint/2013/main/command">
      <pc:docMk/>
      <pc:sldMk cId="1167602947" sldId="2142533693"/>
    </pc:sldMkLst>
    <p188:txBody>
      <a:bodyPr/>
      <a:lstStyle/>
      <a:p>
        <a:r>
          <a:rPr lang="en-US"/>
          <a:t>Replace icons by green squares</a:t>
        </a:r>
      </a:p>
    </p188:txBody>
  </p188:cm>
</p188:cmLst>
</file>

<file path=ppt/comments/modernComment_7FB4783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EAEAD3-8FCB-4189-97C5-4138DF48F3C3}" authorId="{EC28B4B0-6701-2EAD-4AFD-41CFFF8EDE08}" created="2025-05-19T21:17:04.319">
    <pc:sldMkLst xmlns:pc="http://schemas.microsoft.com/office/powerpoint/2013/main/command">
      <pc:docMk/>
      <pc:sldMk cId="0" sldId="447"/>
    </pc:sldMkLst>
    <p188:txBody>
      <a:bodyPr/>
      <a:lstStyle/>
      <a:p>
        <a:r>
          <a:rPr lang="en-US"/>
          <a:t>Add base-case forecast</a:t>
        </a:r>
      </a:p>
    </p188:txBody>
  </p188:cm>
</p188:cmLst>
</file>

<file path=ppt/comments/modernComment_7FB4783F_BA5A4C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E4BE73-9EF1-40A2-A594-A5547FAD6DB4}" authorId="{EC28B4B0-6701-2EAD-4AFD-41CFFF8EDE08}" created="2025-05-27T23:00:29.697">
    <pc:sldMkLst xmlns:pc="http://schemas.microsoft.com/office/powerpoint/2013/main/command">
      <pc:docMk/>
      <pc:sldMk cId="3126479923" sldId="2142533695"/>
    </pc:sldMkLst>
    <p188:txBody>
      <a:bodyPr/>
      <a:lstStyle/>
      <a:p>
        <a:r>
          <a:rPr lang="en-US"/>
          <a:t>Remove headers in second columne like logic memory etc</a:t>
        </a:r>
      </a:p>
    </p188:txBody>
  </p188:cm>
</p188:cmLst>
</file>

<file path=ppt/comments/modernComment_7FFFD7D4_786B57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CF692F-0C65-405A-B6E5-CECA648176BA}" authorId="{D4474C75-37D1-F114-F9EF-B4C04D99555E}" created="2025-09-03T19:12:04.164">
    <pc:sldMkLst xmlns:pc="http://schemas.microsoft.com/office/powerpoint/2013/main/command">
      <pc:docMk/>
      <pc:sldMk cId="2020300634" sldId="2147473364"/>
    </pc:sldMkLst>
    <p188:txBody>
      <a:bodyPr/>
      <a:lstStyle/>
      <a:p>
        <a:r>
          <a:rPr lang="en-US"/>
          <a:t>Push everything by a week</a:t>
        </a:r>
      </a:p>
    </p188:txBody>
  </p188:cm>
</p188:cmLst>
</file>

<file path=ppt/comments/modernComment_7FFFD7D5_F1B945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EDA4E1-271A-4027-9134-3F1673E068A0}" authorId="{D4474C75-37D1-F114-F9EF-B4C04D99555E}" created="2025-09-03T19:12:14.405">
    <pc:sldMkLst xmlns:pc="http://schemas.microsoft.com/office/powerpoint/2013/main/command">
      <pc:docMk/>
      <pc:sldMk cId="4055451111" sldId="2147473365"/>
    </pc:sldMkLst>
    <p188:txBody>
      <a:bodyPr/>
      <a:lstStyle/>
      <a:p>
        <a:r>
          <a:rPr lang="en-US"/>
          <a:t>Update today’s date</a:t>
        </a:r>
      </a:p>
    </p188:txBody>
  </p188:cm>
</p188:cmLst>
</file>

<file path=ppt/comments/modernComment_7FFFD7D6_DD1FF81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07DD76-6CB1-4AC8-9D66-54ACC203C541}" authorId="{D4474C75-37D1-F114-F9EF-B4C04D99555E}" created="2025-09-03T19:12:32.975">
    <pc:sldMkLst xmlns:pc="http://schemas.microsoft.com/office/powerpoint/2013/main/command">
      <pc:docMk/>
      <pc:sldMk cId="3709859858" sldId="2147473366"/>
    </pc:sldMkLst>
    <p188:txBody>
      <a:bodyPr/>
      <a:lstStyle/>
      <a:p>
        <a:r>
          <a:rPr lang="en-US"/>
          <a:t>Merge in 2 phases</a:t>
        </a:r>
      </a:p>
    </p188:txBody>
  </p188:cm>
</p188:cmLst>
</file>

<file path=ppt/comments/modernComment_7FFFD7D7_F88F64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8F7068-B3ED-4408-B394-987068A57723}" authorId="{D4474C75-37D1-F114-F9EF-B4C04D99555E}" created="2025-09-03T20:16:35.362">
    <pc:sldMkLst xmlns:pc="http://schemas.microsoft.com/office/powerpoint/2013/main/command">
      <pc:docMk/>
      <pc:sldMk cId="4170146957" sldId="2147473367"/>
    </pc:sldMkLst>
    <p188:txBody>
      <a:bodyPr/>
      <a:lstStyle/>
      <a:p>
        <a:r>
          <a:rPr lang="en-US"/>
          <a:t>Move SAP after Manual/Excel</a:t>
        </a:r>
      </a:p>
    </p188:txBody>
  </p188:cm>
</p188:cmLst>
</file>

<file path=ppt/comments/modernComment_7FFFD7D8_3BB06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37D434-D80C-4AD5-9D90-D0E4B70737CA}" authorId="{EC28B4B0-6701-2EAD-4AFD-41CFFF8EDE08}" created="2025-09-14T14:56:53.008">
    <pc:sldMkLst xmlns:pc="http://schemas.microsoft.com/office/powerpoint/2013/main/command">
      <pc:docMk/>
      <pc:sldMk cId="62588592" sldId="2147473368"/>
    </pc:sldMkLst>
    <p188:txBody>
      <a:bodyPr/>
      <a:lstStyle/>
      <a:p>
        <a:r>
          <a:rPr lang="en-US"/>
          <a:t>Put suppliers before core players</a:t>
        </a:r>
      </a:p>
    </p188:txBody>
  </p188:cm>
</p188:cmLst>
</file>

<file path=ppt/comments/modernComment_7FFFD7D9_172A99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4FF694-B667-4C72-9338-9394AB92A7E4}" authorId="{EC28B4B0-6701-2EAD-4AFD-41CFFF8EDE08}" created="2025-09-14T15:06:47.581">
    <pc:sldMkLst xmlns:pc="http://schemas.microsoft.com/office/powerpoint/2013/main/command">
      <pc:docMk/>
      <pc:sldMk cId="388667730" sldId="2147473369"/>
    </pc:sldMkLst>
    <p188:txBody>
      <a:bodyPr/>
      <a:lstStyle/>
      <a:p>
        <a:r>
          <a:rPr lang="en-US"/>
          <a:t>Add a 4th phase for implementation</a:t>
        </a:r>
      </a:p>
    </p188:txBody>
  </p188:cm>
</p188:cmLst>
</file>

<file path=ppt/comments/modernComment_7FFFD7DA_9886BC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2B7BA8-075F-46D6-AD9C-F2478D36D2A3}" authorId="{EC28B4B0-6701-2EAD-4AFD-41CFFF8EDE08}" created="2025-09-14T15:07:38.416">
    <pc:sldMkLst xmlns:pc="http://schemas.microsoft.com/office/powerpoint/2013/main/command">
      <pc:docMk/>
      <pc:sldMk cId="2558966880" sldId="2147473370"/>
    </pc:sldMkLst>
    <p188:txBody>
      <a:bodyPr/>
      <a:lstStyle/>
      <a:p>
        <a:r>
          <a:rPr lang="en-US"/>
          <a:t>Add a fourth phase for implementation</a:t>
        </a:r>
      </a:p>
    </p188:txBody>
  </p188:cm>
</p188:cmLst>
</file>

<file path=ppt/comments/modernComment_7FFFD7DB_4F2BA6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8F33DC-22C3-4FBE-9B21-AC03CBAA1BE4}" authorId="{EC28B4B0-6701-2EAD-4AFD-41CFFF8EDE08}" created="2025-09-14T15:10:01.910">
    <pc:sldMkLst xmlns:pc="http://schemas.microsoft.com/office/powerpoint/2013/main/command">
      <pc:docMk/>
      <pc:sldMk cId="1328260727" sldId="2147473371"/>
    </pc:sldMkLst>
    <p188:txBody>
      <a:bodyPr/>
      <a:lstStyle/>
      <a:p>
        <a:r>
          <a:rPr lang="en-US"/>
          <a:t>Break up primary research into interviews and surveys</a:t>
        </a:r>
      </a:p>
    </p188:txBody>
  </p188:cm>
</p188:cmLst>
</file>

<file path=ppt/comments/modernComment_7FFFD7DC_C79D14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48E855-262A-4338-957B-2B76724BCCAE}" authorId="{EC28B4B0-6701-2EAD-4AFD-41CFFF8EDE08}" created="2025-09-14T15:10:11.334">
    <pc:sldMkLst xmlns:pc="http://schemas.microsoft.com/office/powerpoint/2013/main/command">
      <pc:docMk/>
      <pc:sldMk cId="3348960329" sldId="2147473372"/>
    </pc:sldMkLst>
    <p188:txBody>
      <a:bodyPr/>
      <a:lstStyle/>
      <a:p>
        <a:r>
          <a:rPr lang="en-US"/>
          <a:t>Break up primary research into interviews and surveys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  <p:sp>
        <p:nvSpPr>
          <p:cNvPr id="84" name="Google Shape;84;p3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CEA1DC55-C57A-DCC2-12E8-7C67A7B7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cbd9d9bc7_0_474:notes">
            <a:extLst>
              <a:ext uri="{FF2B5EF4-FFF2-40B4-BE49-F238E27FC236}">
                <a16:creationId xmlns:a16="http://schemas.microsoft.com/office/drawing/2014/main" id="{E605BB75-40D8-8A10-0883-826F5CF9F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2ecbd9d9bc7_0_474:notes">
            <a:extLst>
              <a:ext uri="{FF2B5EF4-FFF2-40B4-BE49-F238E27FC236}">
                <a16:creationId xmlns:a16="http://schemas.microsoft.com/office/drawing/2014/main" id="{C7EA7E37-9BC2-EEF9-0FB7-531107BAC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9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ecbd9d9bc7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ecbd9d9bc7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ecbd9d9bc7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2ecbd9d9bc7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ecbd9d9bc7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7" name="Google Shape;947;g2ecbd9d9bc7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ecbd9d9bc7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0" name="Google Shape;970;g2ecbd9d9bc7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ecbd9d9bc7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g2ecbd9d9bc7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ecbd9d9bc7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1" name="Google Shape;1281;g2ecbd9d9bc7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D7FF5988-EA9A-85C3-7D35-7E44FF53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5:notes">
            <a:extLst>
              <a:ext uri="{FF2B5EF4-FFF2-40B4-BE49-F238E27FC236}">
                <a16:creationId xmlns:a16="http://schemas.microsoft.com/office/drawing/2014/main" id="{CF0552F2-02A0-4AFB-D32D-582AB2C7C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p15:notes">
            <a:extLst>
              <a:ext uri="{FF2B5EF4-FFF2-40B4-BE49-F238E27FC236}">
                <a16:creationId xmlns:a16="http://schemas.microsoft.com/office/drawing/2014/main" id="{6327DA79-C29F-11E7-F208-0781762BE3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269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0CFE4006-5492-582B-30AE-E5979740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5:notes">
            <a:extLst>
              <a:ext uri="{FF2B5EF4-FFF2-40B4-BE49-F238E27FC236}">
                <a16:creationId xmlns:a16="http://schemas.microsoft.com/office/drawing/2014/main" id="{36CCC353-6BA9-DB35-8D1F-58CF1BFD5F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p15:notes">
            <a:extLst>
              <a:ext uri="{FF2B5EF4-FFF2-40B4-BE49-F238E27FC236}">
                <a16:creationId xmlns:a16="http://schemas.microsoft.com/office/drawing/2014/main" id="{A4D12454-D04D-46F6-A7B5-8C1DE6612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5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31e3fc9a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131e3fc9a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251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>
          <a:extLst>
            <a:ext uri="{FF2B5EF4-FFF2-40B4-BE49-F238E27FC236}">
              <a16:creationId xmlns:a16="http://schemas.microsoft.com/office/drawing/2014/main" id="{25B5FAE4-C6F1-AE72-45D7-2AF39F439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>
            <a:extLst>
              <a:ext uri="{FF2B5EF4-FFF2-40B4-BE49-F238E27FC236}">
                <a16:creationId xmlns:a16="http://schemas.microsoft.com/office/drawing/2014/main" id="{3E57ED7F-6684-9D09-A3A1-733D1691C5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:notes">
            <a:extLst>
              <a:ext uri="{FF2B5EF4-FFF2-40B4-BE49-F238E27FC236}">
                <a16:creationId xmlns:a16="http://schemas.microsoft.com/office/drawing/2014/main" id="{7657BED0-5AB4-0986-E718-7C73DDE25B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709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g10b0713df1b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2" name="Google Shape;3312;g10b0713df1b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g13faa54b2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2" name="Google Shape;5302;g13faa54b2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0">
          <a:extLst>
            <a:ext uri="{FF2B5EF4-FFF2-40B4-BE49-F238E27FC236}">
              <a16:creationId xmlns:a16="http://schemas.microsoft.com/office/drawing/2014/main" id="{E4A1C39E-433E-B6C8-666E-08FFA266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g13faa54b27b_0_0:notes">
            <a:extLst>
              <a:ext uri="{FF2B5EF4-FFF2-40B4-BE49-F238E27FC236}">
                <a16:creationId xmlns:a16="http://schemas.microsoft.com/office/drawing/2014/main" id="{820F3CFF-DF88-42F5-9AED-C874B31A88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2" name="Google Shape;5302;g13faa54b27b_0_0:notes">
            <a:extLst>
              <a:ext uri="{FF2B5EF4-FFF2-40B4-BE49-F238E27FC236}">
                <a16:creationId xmlns:a16="http://schemas.microsoft.com/office/drawing/2014/main" id="{572B826F-4109-C155-04FF-756ACA27F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28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B0A-968A-4CF3-B21E-DFD628C194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92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A62D8-22F4-D813-74F0-DCCB743F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58B01-AD9D-7671-410E-4E1F78918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9B1AB-DAD7-D24B-0174-50D1FCD6E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A2E8F-BE1D-DFB3-6481-3A86C14BC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B0A-968A-4CF3-B21E-DFD628C194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36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ACF53-2F7E-0322-AA24-A6D0213C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3F875-7228-5EB9-132C-2D3B9BD97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F73A5-529A-E67D-D21B-36A8D8E51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209DD-CCEA-B2C9-3328-8B8356342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F4B0A-968A-4CF3-B21E-DFD628C194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56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397D32CC-FF89-50EE-FEB1-2A2F0B21D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cbd9d9bc7_0_336:notes">
            <a:extLst>
              <a:ext uri="{FF2B5EF4-FFF2-40B4-BE49-F238E27FC236}">
                <a16:creationId xmlns:a16="http://schemas.microsoft.com/office/drawing/2014/main" id="{11F8CE85-9611-A666-FD39-0B2C76E01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ecbd9d9bc7_0_336:notes">
            <a:extLst>
              <a:ext uri="{FF2B5EF4-FFF2-40B4-BE49-F238E27FC236}">
                <a16:creationId xmlns:a16="http://schemas.microsoft.com/office/drawing/2014/main" id="{2FDE9264-FB5D-36CE-816D-831AD88EC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619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DBEEEB67-2E41-66EE-3119-CBFC3CB57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cbd9d9bc7_0_336:notes">
            <a:extLst>
              <a:ext uri="{FF2B5EF4-FFF2-40B4-BE49-F238E27FC236}">
                <a16:creationId xmlns:a16="http://schemas.microsoft.com/office/drawing/2014/main" id="{87D6A615-3046-0EBE-B233-A06857C2A4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ecbd9d9bc7_0_336:notes">
            <a:extLst>
              <a:ext uri="{FF2B5EF4-FFF2-40B4-BE49-F238E27FC236}">
                <a16:creationId xmlns:a16="http://schemas.microsoft.com/office/drawing/2014/main" id="{42083924-5AA7-F7DC-1123-432FD7936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069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7D9796D6-3EA7-1B5B-1937-036F7454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31e3fc9ae_0_16:notes">
            <a:extLst>
              <a:ext uri="{FF2B5EF4-FFF2-40B4-BE49-F238E27FC236}">
                <a16:creationId xmlns:a16="http://schemas.microsoft.com/office/drawing/2014/main" id="{B40CD25B-8DA4-6D83-DAC4-D05190C7E0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131e3fc9ae_0_16:notes">
            <a:extLst>
              <a:ext uri="{FF2B5EF4-FFF2-40B4-BE49-F238E27FC236}">
                <a16:creationId xmlns:a16="http://schemas.microsoft.com/office/drawing/2014/main" id="{A0056EB9-F999-4F43-685B-C87B899F12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795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A87E788D-87E8-FE0A-8E3F-748288C10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cbd9d9bc7_0_336:notes">
            <a:extLst>
              <a:ext uri="{FF2B5EF4-FFF2-40B4-BE49-F238E27FC236}">
                <a16:creationId xmlns:a16="http://schemas.microsoft.com/office/drawing/2014/main" id="{F447DBB0-EE80-EE8F-CD29-FEEC6085A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ecbd9d9bc7_0_336:notes">
            <a:extLst>
              <a:ext uri="{FF2B5EF4-FFF2-40B4-BE49-F238E27FC236}">
                <a16:creationId xmlns:a16="http://schemas.microsoft.com/office/drawing/2014/main" id="{F404430B-491D-0694-8442-9189915E1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43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1AB38B76-1E6C-8DBD-569E-78BBF5358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cbd9d9bc7_0_336:notes">
            <a:extLst>
              <a:ext uri="{FF2B5EF4-FFF2-40B4-BE49-F238E27FC236}">
                <a16:creationId xmlns:a16="http://schemas.microsoft.com/office/drawing/2014/main" id="{A80F5258-4FB4-F444-BA2E-BE93F6C54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ecbd9d9bc7_0_336:notes">
            <a:extLst>
              <a:ext uri="{FF2B5EF4-FFF2-40B4-BE49-F238E27FC236}">
                <a16:creationId xmlns:a16="http://schemas.microsoft.com/office/drawing/2014/main" id="{C683DF7E-AFB8-20D4-9F90-8EAA79F445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265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F0254730-DAA2-0A18-8236-DCEBCD42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cbd9d9bc7_0_336:notes">
            <a:extLst>
              <a:ext uri="{FF2B5EF4-FFF2-40B4-BE49-F238E27FC236}">
                <a16:creationId xmlns:a16="http://schemas.microsoft.com/office/drawing/2014/main" id="{9D325878-2CDE-097F-719D-4498194E7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ecbd9d9bc7_0_336:notes">
            <a:extLst>
              <a:ext uri="{FF2B5EF4-FFF2-40B4-BE49-F238E27FC236}">
                <a16:creationId xmlns:a16="http://schemas.microsoft.com/office/drawing/2014/main" id="{136689EB-164D-A87F-7414-25AF916577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30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02BC2950-23EC-8136-B102-95B2FA9D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31e3fc9ae_0_16:notes">
            <a:extLst>
              <a:ext uri="{FF2B5EF4-FFF2-40B4-BE49-F238E27FC236}">
                <a16:creationId xmlns:a16="http://schemas.microsoft.com/office/drawing/2014/main" id="{2FE9CEA1-E53C-C4D5-3DFC-249977EB9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131e3fc9ae_0_16:notes">
            <a:extLst>
              <a:ext uri="{FF2B5EF4-FFF2-40B4-BE49-F238E27FC236}">
                <a16:creationId xmlns:a16="http://schemas.microsoft.com/office/drawing/2014/main" id="{EE2FEE5A-CD4F-1D6E-6A74-4F851119B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93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10F93B0E-271A-3E4B-A776-BEEE6C94C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31e3fc9ae_0_16:notes">
            <a:extLst>
              <a:ext uri="{FF2B5EF4-FFF2-40B4-BE49-F238E27FC236}">
                <a16:creationId xmlns:a16="http://schemas.microsoft.com/office/drawing/2014/main" id="{90EA50EE-E4E8-FCF8-AE5F-721A5FBC5D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131e3fc9ae_0_16:notes">
            <a:extLst>
              <a:ext uri="{FF2B5EF4-FFF2-40B4-BE49-F238E27FC236}">
                <a16:creationId xmlns:a16="http://schemas.microsoft.com/office/drawing/2014/main" id="{08F3640B-C59B-40A7-2F09-7B6934CEB0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3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16e0deae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16e0deae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62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cbd9d9bc7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ecbd9d9bc7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cbd9d9bc7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2ecbd9d9bc7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cbd9d9bc7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2ecbd9d9bc7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oleObject" Target="../embeddings/oleObject3.bin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B">
  <p:cSld name="Generated Slide 1_1_1_B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>
            <a:spLocks noGrp="1"/>
          </p:cNvSpPr>
          <p:nvPr>
            <p:ph type="pic" idx="2"/>
          </p:nvPr>
        </p:nvSpPr>
        <p:spPr>
          <a:xfrm>
            <a:off x="4517136" y="475488"/>
            <a:ext cx="4188000" cy="4188000"/>
          </a:xfrm>
          <a:prstGeom prst="roundRect">
            <a:avLst>
              <a:gd name="adj" fmla="val 8475"/>
            </a:avLst>
          </a:prstGeom>
          <a:noFill/>
          <a:ln>
            <a:noFill/>
          </a:ln>
        </p:spPr>
      </p:sp>
      <p:sp>
        <p:nvSpPr>
          <p:cNvPr id="53" name="Google Shape;53;p42"/>
          <p:cNvSpPr txBox="1">
            <a:spLocks noGrp="1"/>
          </p:cNvSpPr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1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55" name="Google Shape;55;p42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42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0532-ADE5-79A1-C4F9-6877826F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C7D19-1984-CC1F-E97A-2413EBEAC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677AC-8EC2-8D3F-A5D0-73A985FC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1930-3D42-4706-939A-CF46E42F7BE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1D378-69C4-B34C-12CD-99C0A0ED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84A49-BB84-69DB-A1E5-07F97CF4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9F9-EE18-4F45-9F2F-57BE853E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95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8" hidden="1">
            <a:extLst>
              <a:ext uri="{FF2B5EF4-FFF2-40B4-BE49-F238E27FC236}">
                <a16:creationId xmlns:a16="http://schemas.microsoft.com/office/drawing/2014/main" id="{D5C31105-845D-57AE-3B2C-645F718D5C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8" hidden="1">
                        <a:extLst>
                          <a:ext uri="{FF2B5EF4-FFF2-40B4-BE49-F238E27FC236}">
                            <a16:creationId xmlns:a16="http://schemas.microsoft.com/office/drawing/2014/main" id="{D5C31105-845D-57AE-3B2C-645F718D5C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984878-AA0C-0A57-870B-EB35B4BD74EB}"/>
              </a:ext>
            </a:extLst>
          </p:cNvPr>
          <p:cNvCxnSpPr>
            <a:cxnSpLocks/>
          </p:cNvCxnSpPr>
          <p:nvPr/>
        </p:nvCxnSpPr>
        <p:spPr>
          <a:xfrm>
            <a:off x="432197" y="-1191"/>
            <a:ext cx="0" cy="634604"/>
          </a:xfrm>
          <a:prstGeom prst="line">
            <a:avLst/>
          </a:prstGeom>
          <a:ln w="63500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2">
            <a:extLst>
              <a:ext uri="{FF2B5EF4-FFF2-40B4-BE49-F238E27FC236}">
                <a16:creationId xmlns:a16="http://schemas.microsoft.com/office/drawing/2014/main" id="{008AEF3F-8333-3D55-BB44-B2FD9AE26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1057" y="4835348"/>
            <a:ext cx="227410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9pPr>
          </a:lstStyle>
          <a:p>
            <a:pPr algn="r" eaLnBrk="1" hangingPunct="1"/>
            <a:fld id="{30878478-DD7B-4AF1-9EAF-D8E8D4E8BEA1}" type="slidenum">
              <a:rPr lang="en-US" altLang="en-US" sz="825"/>
              <a:pPr algn="r" eaLnBrk="1" hangingPunct="1"/>
              <a:t>‹#›</a:t>
            </a:fld>
            <a:endParaRPr lang="en-US" altLang="en-US" sz="825"/>
          </a:p>
        </p:txBody>
      </p:sp>
      <p:pic>
        <p:nvPicPr>
          <p:cNvPr id="6" name="Picture 32" descr="Logo&#10;&#10;Description automatically generated">
            <a:extLst>
              <a:ext uri="{FF2B5EF4-FFF2-40B4-BE49-F238E27FC236}">
                <a16:creationId xmlns:a16="http://schemas.microsoft.com/office/drawing/2014/main" id="{9870E00C-EF62-626E-1725-190C4CEB6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5" y="4800600"/>
            <a:ext cx="464344" cy="19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208A044B-6ADA-0641-9787-4396C79CF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310" y="5023247"/>
            <a:ext cx="3536156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nir Next LT Pro" panose="020B0504020202020204" pitchFamily="34" charset="0"/>
              </a:defRPr>
            </a:lvl9pPr>
          </a:lstStyle>
          <a:p>
            <a:pPr algn="r" eaLnBrk="1" hangingPunct="1"/>
            <a:r>
              <a:rPr lang="en-US" altLang="en-US" sz="450">
                <a:solidFill>
                  <a:srgbClr val="A0A0A0"/>
                </a:solidFill>
              </a:rPr>
              <a:t>Includes content supplied by Sales Benchmark Index; Copyright © Sales Benchmark Index, 2025</a:t>
            </a:r>
          </a:p>
        </p:txBody>
      </p:sp>
      <p:graphicFrame>
        <p:nvGraphicFramePr>
          <p:cNvPr id="8" name="Object 5" hidden="1">
            <a:extLst>
              <a:ext uri="{FF2B5EF4-FFF2-40B4-BE49-F238E27FC236}">
                <a16:creationId xmlns:a16="http://schemas.microsoft.com/office/drawing/2014/main" id="{033CC803-B893-0436-1882-11C72569BE1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8" name="Object 5" hidden="1">
                        <a:extLst>
                          <a:ext uri="{FF2B5EF4-FFF2-40B4-BE49-F238E27FC236}">
                            <a16:creationId xmlns:a16="http://schemas.microsoft.com/office/drawing/2014/main" id="{033CC803-B893-0436-1882-11C72569BE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794796C-8C2B-C382-FE05-BFE04E6822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3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266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5090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044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632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48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6773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396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3669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693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346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781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Summary">
  <p:cSld name="20 Summar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5158500" y="-30925"/>
            <a:ext cx="3985500" cy="657900"/>
          </a:xfrm>
          <a:prstGeom prst="rtTriangle">
            <a:avLst/>
          </a:prstGeom>
          <a:gradFill>
            <a:gsLst>
              <a:gs pos="0">
                <a:srgbClr val="23213A"/>
              </a:gs>
              <a:gs pos="100000">
                <a:srgbClr val="981CB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D6D0E8"/>
                </a:solidFill>
                <a:latin typeface="Exo"/>
                <a:ea typeface="Exo"/>
                <a:cs typeface="Exo"/>
                <a:sym typeface="Exo"/>
              </a:rPr>
              <a:t>‹#›</a:t>
            </a:fld>
            <a:endParaRPr sz="1000">
              <a:solidFill>
                <a:srgbClr val="D6D0E8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7784" y="4763867"/>
            <a:ext cx="628648" cy="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457200" y="1342650"/>
            <a:ext cx="2396100" cy="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900" b="1">
                <a:solidFill>
                  <a:srgbClr val="000D42"/>
                </a:solidFill>
                <a:latin typeface="Exo"/>
                <a:ea typeface="Exo"/>
                <a:cs typeface="Exo"/>
                <a:sym typeface="Exo"/>
              </a:rPr>
              <a:t>The Challenge</a:t>
            </a:r>
            <a:endParaRPr sz="800">
              <a:solidFill>
                <a:srgbClr val="000D4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041171" y="1342650"/>
            <a:ext cx="2613900" cy="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900" b="1">
                <a:solidFill>
                  <a:srgbClr val="000D42"/>
                </a:solidFill>
                <a:latin typeface="Exo"/>
                <a:ea typeface="Exo"/>
                <a:cs typeface="Exo"/>
                <a:sym typeface="Exo"/>
              </a:rPr>
              <a:t>What We Did</a:t>
            </a:r>
            <a:endParaRPr sz="800">
              <a:solidFill>
                <a:srgbClr val="000D4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57200" y="2896800"/>
            <a:ext cx="2094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900" b="1">
                <a:solidFill>
                  <a:srgbClr val="000D42"/>
                </a:solidFill>
                <a:latin typeface="Exo"/>
                <a:ea typeface="Exo"/>
                <a:cs typeface="Exo"/>
                <a:sym typeface="Exo"/>
              </a:rPr>
              <a:t>Outcomes</a:t>
            </a:r>
            <a:endParaRPr sz="800">
              <a:solidFill>
                <a:srgbClr val="000D4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99775" y="137100"/>
            <a:ext cx="1937700" cy="183000"/>
          </a:xfrm>
          <a:prstGeom prst="roundRect">
            <a:avLst>
              <a:gd name="adj" fmla="val 16667"/>
            </a:avLst>
          </a:prstGeom>
          <a:solidFill>
            <a:srgbClr val="E90A6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790275"/>
            <a:ext cx="8364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199775" y="60750"/>
            <a:ext cx="19377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/>
          </p:nvPr>
        </p:nvSpPr>
        <p:spPr>
          <a:xfrm>
            <a:off x="345775" y="3817050"/>
            <a:ext cx="47178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94475" y="4502375"/>
            <a:ext cx="46692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Exo Light"/>
              <a:buNone/>
              <a:defRPr sz="800" i="1"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5"/>
          </p:nvPr>
        </p:nvSpPr>
        <p:spPr>
          <a:xfrm>
            <a:off x="457200" y="1519800"/>
            <a:ext cx="22245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SzPts val="900"/>
              <a:buFont typeface="Exo Light"/>
              <a:buChar char="●"/>
              <a:defRPr sz="900"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6"/>
          </p:nvPr>
        </p:nvSpPr>
        <p:spPr>
          <a:xfrm>
            <a:off x="2950675" y="1519800"/>
            <a:ext cx="21627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SzPts val="900"/>
              <a:buFont typeface="Exo Light"/>
              <a:buChar char="●"/>
              <a:defRPr sz="900"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7"/>
          </p:nvPr>
        </p:nvSpPr>
        <p:spPr>
          <a:xfrm>
            <a:off x="457200" y="3070700"/>
            <a:ext cx="4606500" cy="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SzPts val="900"/>
              <a:buFont typeface="Exo Light"/>
              <a:buChar char="●"/>
              <a:defRPr sz="900"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52074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2 Half multi column 6">
  <p:cSld name="21.2 Half multi column 6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D6D0E8"/>
                </a:solidFill>
                <a:latin typeface="Exo"/>
                <a:ea typeface="Exo"/>
                <a:cs typeface="Exo"/>
                <a:sym typeface="Exo"/>
              </a:rPr>
              <a:t>‹#›</a:t>
            </a:fld>
            <a:endParaRPr sz="1000">
              <a:solidFill>
                <a:srgbClr val="D6D0E8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7784" y="4763867"/>
            <a:ext cx="628648" cy="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477350" y="1316700"/>
            <a:ext cx="2539800" cy="1337400"/>
          </a:xfrm>
          <a:prstGeom prst="roundRect">
            <a:avLst>
              <a:gd name="adj" fmla="val 7151"/>
            </a:avLst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477350" y="2876175"/>
            <a:ext cx="2539800" cy="1337400"/>
          </a:xfrm>
          <a:prstGeom prst="roundRect">
            <a:avLst>
              <a:gd name="adj" fmla="val 7151"/>
            </a:avLst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302100" y="1316700"/>
            <a:ext cx="2539800" cy="1337400"/>
          </a:xfrm>
          <a:prstGeom prst="roundRect">
            <a:avLst>
              <a:gd name="adj" fmla="val 7151"/>
            </a:avLst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126850" y="1316700"/>
            <a:ext cx="2539800" cy="1337400"/>
          </a:xfrm>
          <a:prstGeom prst="roundRect">
            <a:avLst>
              <a:gd name="adj" fmla="val 7151"/>
            </a:avLst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3302100" y="2876175"/>
            <a:ext cx="2539800" cy="1337400"/>
          </a:xfrm>
          <a:prstGeom prst="roundRect">
            <a:avLst>
              <a:gd name="adj" fmla="val 7151"/>
            </a:avLst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126850" y="2876175"/>
            <a:ext cx="2539800" cy="1337400"/>
          </a:xfrm>
          <a:prstGeom prst="roundRect">
            <a:avLst>
              <a:gd name="adj" fmla="val 7151"/>
            </a:avLst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528725" y="1354100"/>
            <a:ext cx="24885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xo SemiBold"/>
              <a:buNone/>
              <a:defRPr sz="900">
                <a:solidFill>
                  <a:schemeClr val="dk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528650" y="2091508"/>
            <a:ext cx="24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 SemiBold"/>
              <a:buNone/>
              <a:defRPr sz="900">
                <a:solidFill>
                  <a:schemeClr val="accent4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3"/>
          </p:nvPr>
        </p:nvSpPr>
        <p:spPr>
          <a:xfrm>
            <a:off x="528650" y="1506500"/>
            <a:ext cx="24885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Light"/>
              <a:buNone/>
              <a:defRPr sz="9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528650" y="2889825"/>
            <a:ext cx="24885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xo SemiBold"/>
              <a:buNone/>
              <a:defRPr sz="900">
                <a:solidFill>
                  <a:schemeClr val="dk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5"/>
          </p:nvPr>
        </p:nvSpPr>
        <p:spPr>
          <a:xfrm>
            <a:off x="528575" y="3627233"/>
            <a:ext cx="24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 SemiBold"/>
              <a:buNone/>
              <a:defRPr sz="900">
                <a:solidFill>
                  <a:schemeClr val="accent4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6"/>
          </p:nvPr>
        </p:nvSpPr>
        <p:spPr>
          <a:xfrm>
            <a:off x="528575" y="3042225"/>
            <a:ext cx="24885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Light"/>
              <a:buNone/>
              <a:defRPr sz="9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7"/>
          </p:nvPr>
        </p:nvSpPr>
        <p:spPr>
          <a:xfrm>
            <a:off x="3353400" y="1354100"/>
            <a:ext cx="24885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xo SemiBold"/>
              <a:buNone/>
              <a:defRPr sz="900">
                <a:solidFill>
                  <a:schemeClr val="dk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8"/>
          </p:nvPr>
        </p:nvSpPr>
        <p:spPr>
          <a:xfrm>
            <a:off x="3353325" y="2091508"/>
            <a:ext cx="24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 SemiBold"/>
              <a:buNone/>
              <a:defRPr sz="900">
                <a:solidFill>
                  <a:schemeClr val="accent4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9"/>
          </p:nvPr>
        </p:nvSpPr>
        <p:spPr>
          <a:xfrm>
            <a:off x="3353325" y="1506500"/>
            <a:ext cx="24885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Light"/>
              <a:buNone/>
              <a:defRPr sz="9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3"/>
          </p:nvPr>
        </p:nvSpPr>
        <p:spPr>
          <a:xfrm>
            <a:off x="3353325" y="2889825"/>
            <a:ext cx="24885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xo SemiBold"/>
              <a:buNone/>
              <a:defRPr sz="900">
                <a:solidFill>
                  <a:schemeClr val="dk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4"/>
          </p:nvPr>
        </p:nvSpPr>
        <p:spPr>
          <a:xfrm>
            <a:off x="3353250" y="3627233"/>
            <a:ext cx="24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 SemiBold"/>
              <a:buNone/>
              <a:defRPr sz="900">
                <a:solidFill>
                  <a:schemeClr val="accent4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5"/>
          </p:nvPr>
        </p:nvSpPr>
        <p:spPr>
          <a:xfrm>
            <a:off x="3353250" y="3042225"/>
            <a:ext cx="24885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Light"/>
              <a:buNone/>
              <a:defRPr sz="9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6"/>
          </p:nvPr>
        </p:nvSpPr>
        <p:spPr>
          <a:xfrm>
            <a:off x="6178150" y="1315475"/>
            <a:ext cx="24885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xo SemiBold"/>
              <a:buNone/>
              <a:defRPr sz="900">
                <a:solidFill>
                  <a:schemeClr val="dk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7"/>
          </p:nvPr>
        </p:nvSpPr>
        <p:spPr>
          <a:xfrm>
            <a:off x="6178075" y="2052883"/>
            <a:ext cx="24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 SemiBold"/>
              <a:buNone/>
              <a:defRPr sz="900">
                <a:solidFill>
                  <a:schemeClr val="accent4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8"/>
          </p:nvPr>
        </p:nvSpPr>
        <p:spPr>
          <a:xfrm>
            <a:off x="6178075" y="1467875"/>
            <a:ext cx="24885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Light"/>
              <a:buNone/>
              <a:defRPr sz="9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9"/>
          </p:nvPr>
        </p:nvSpPr>
        <p:spPr>
          <a:xfrm>
            <a:off x="6178075" y="2851200"/>
            <a:ext cx="24885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xo SemiBold"/>
              <a:buNone/>
              <a:defRPr sz="900">
                <a:solidFill>
                  <a:schemeClr val="dk1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20"/>
          </p:nvPr>
        </p:nvSpPr>
        <p:spPr>
          <a:xfrm>
            <a:off x="6178000" y="3588608"/>
            <a:ext cx="24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 SemiBold"/>
              <a:buNone/>
              <a:defRPr sz="900">
                <a:solidFill>
                  <a:schemeClr val="accent4"/>
                </a:solidFill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21"/>
          </p:nvPr>
        </p:nvSpPr>
        <p:spPr>
          <a:xfrm>
            <a:off x="6178000" y="3003600"/>
            <a:ext cx="24885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Light"/>
              <a:buNone/>
              <a:defRPr sz="9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6934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2 Single Column A">
  <p:cSld name="2.2 Single Column 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D6D0E8"/>
                </a:solidFill>
                <a:latin typeface="Exo"/>
                <a:ea typeface="Exo"/>
                <a:cs typeface="Exo"/>
                <a:sym typeface="Exo"/>
              </a:rPr>
              <a:t>‹#›</a:t>
            </a:fld>
            <a:endParaRPr sz="1000">
              <a:solidFill>
                <a:srgbClr val="D6D0E8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457200" y="136950"/>
            <a:ext cx="4861500" cy="3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"/>
              <a:buNone/>
              <a:defRPr sz="900" b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/>
          <p:nvPr/>
        </p:nvSpPr>
        <p:spPr>
          <a:xfrm rot="10800000">
            <a:off x="5158375" y="-9450"/>
            <a:ext cx="3995100" cy="643200"/>
          </a:xfrm>
          <a:prstGeom prst="rtTriangle">
            <a:avLst/>
          </a:prstGeom>
          <a:gradFill>
            <a:gsLst>
              <a:gs pos="0">
                <a:srgbClr val="23213A"/>
              </a:gs>
              <a:gs pos="100000">
                <a:srgbClr val="34237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57200" y="481675"/>
            <a:ext cx="8219400" cy="4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 SemiBold"/>
              <a:buNone/>
              <a:defRPr sz="18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2"/>
          </p:nvPr>
        </p:nvSpPr>
        <p:spPr>
          <a:xfrm>
            <a:off x="457200" y="841738"/>
            <a:ext cx="82194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Exo Light"/>
              <a:buChar char="●"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latin typeface="Exo Light"/>
                <a:ea typeface="Exo Light"/>
                <a:cs typeface="Exo Light"/>
                <a:sym typeface="Exo Light"/>
              </a:defRPr>
            </a:lvl1pPr>
            <a:lvl2pPr lvl="1" algn="r" rtl="0">
              <a:buNone/>
              <a:defRPr sz="1300">
                <a:latin typeface="Exo Light"/>
                <a:ea typeface="Exo Light"/>
                <a:cs typeface="Exo Light"/>
                <a:sym typeface="Exo Light"/>
              </a:defRPr>
            </a:lvl2pPr>
            <a:lvl3pPr lvl="2" algn="r" rtl="0">
              <a:buNone/>
              <a:defRPr sz="1300">
                <a:latin typeface="Exo Light"/>
                <a:ea typeface="Exo Light"/>
                <a:cs typeface="Exo Light"/>
                <a:sym typeface="Exo Light"/>
              </a:defRPr>
            </a:lvl3pPr>
            <a:lvl4pPr lvl="3" algn="r" rtl="0">
              <a:buNone/>
              <a:defRPr sz="1300">
                <a:latin typeface="Exo Light"/>
                <a:ea typeface="Exo Light"/>
                <a:cs typeface="Exo Light"/>
                <a:sym typeface="Exo Light"/>
              </a:defRPr>
            </a:lvl4pPr>
            <a:lvl5pPr lvl="4" algn="r" rtl="0">
              <a:buNone/>
              <a:defRPr sz="1300">
                <a:latin typeface="Exo Light"/>
                <a:ea typeface="Exo Light"/>
                <a:cs typeface="Exo Light"/>
                <a:sym typeface="Exo Light"/>
              </a:defRPr>
            </a:lvl5pPr>
            <a:lvl6pPr lvl="5" algn="r" rtl="0">
              <a:buNone/>
              <a:defRPr sz="1300">
                <a:latin typeface="Exo Light"/>
                <a:ea typeface="Exo Light"/>
                <a:cs typeface="Exo Light"/>
                <a:sym typeface="Exo Light"/>
              </a:defRPr>
            </a:lvl6pPr>
            <a:lvl7pPr lvl="6" algn="r" rtl="0">
              <a:buNone/>
              <a:defRPr sz="1300">
                <a:latin typeface="Exo Light"/>
                <a:ea typeface="Exo Light"/>
                <a:cs typeface="Exo Light"/>
                <a:sym typeface="Exo Light"/>
              </a:defRPr>
            </a:lvl7pPr>
            <a:lvl8pPr lvl="7" algn="r" rtl="0">
              <a:buNone/>
              <a:defRPr sz="1300">
                <a:latin typeface="Exo Light"/>
                <a:ea typeface="Exo Light"/>
                <a:cs typeface="Exo Light"/>
                <a:sym typeface="Exo Light"/>
              </a:defRPr>
            </a:lvl8pPr>
            <a:lvl9pPr lvl="8" algn="r" rtl="0">
              <a:buNone/>
              <a:defRPr sz="1300">
                <a:latin typeface="Exo Light"/>
                <a:ea typeface="Exo Light"/>
                <a:cs typeface="Exo Light"/>
                <a:sym typeface="Ex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554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pos="5472">
          <p15:clr>
            <a:srgbClr val="FA7B17"/>
          </p15:clr>
        </p15:guide>
        <p15:guide id="4" orient="horz" pos="2808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2 Quarter Slide 1">
  <p:cSld name="16.2 Quarter Slide 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 rot="5400000">
            <a:off x="-1124012" y="1016438"/>
            <a:ext cx="5226875" cy="3117150"/>
          </a:xfrm>
          <a:prstGeom prst="flowChartManualInput">
            <a:avLst/>
          </a:prstGeom>
          <a:gradFill>
            <a:gsLst>
              <a:gs pos="0">
                <a:srgbClr val="23213A"/>
              </a:gs>
              <a:gs pos="100000">
                <a:srgbClr val="34237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459150"/>
            <a:ext cx="1776900" cy="4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None/>
              <a:defRPr sz="18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D6D0E8"/>
                </a:solidFill>
                <a:latin typeface="Exo"/>
                <a:ea typeface="Exo"/>
                <a:cs typeface="Exo"/>
                <a:sym typeface="Exo"/>
              </a:rPr>
              <a:t>‹#›</a:t>
            </a:fld>
            <a:endParaRPr sz="1000">
              <a:solidFill>
                <a:srgbClr val="D6D0E8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457200" y="1962025"/>
            <a:ext cx="1888500" cy="3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"/>
              <a:buNone/>
              <a:defRPr sz="900" b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2"/>
          </p:nvPr>
        </p:nvSpPr>
        <p:spPr>
          <a:xfrm>
            <a:off x="3494825" y="457200"/>
            <a:ext cx="5181600" cy="40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Exo Light"/>
              <a:buChar char="●"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1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5">
  <p:cSld name="Title and body 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768900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E9E9E"/>
                </a:solidFill>
                <a:latin typeface="Exo"/>
                <a:ea typeface="Exo"/>
                <a:cs typeface="Exo"/>
                <a:sym typeface="Ex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E9E9E"/>
                </a:solidFill>
                <a:latin typeface="Exo"/>
                <a:ea typeface="Exo"/>
                <a:cs typeface="Exo"/>
                <a:sym typeface="Ex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E9E9E"/>
                </a:solidFill>
                <a:latin typeface="Exo"/>
                <a:ea typeface="Exo"/>
                <a:cs typeface="Exo"/>
                <a:sym typeface="Ex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E9E9E"/>
                </a:solidFill>
                <a:latin typeface="Exo"/>
                <a:ea typeface="Exo"/>
                <a:cs typeface="Exo"/>
                <a:sym typeface="Ex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E9E9E"/>
                </a:solidFill>
                <a:latin typeface="Exo"/>
                <a:ea typeface="Exo"/>
                <a:cs typeface="Exo"/>
                <a:sym typeface="Ex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E9E9E"/>
                </a:solidFill>
                <a:latin typeface="Exo"/>
                <a:ea typeface="Exo"/>
                <a:cs typeface="Exo"/>
                <a:sym typeface="Ex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E9E9E"/>
                </a:solidFill>
                <a:latin typeface="Exo"/>
                <a:ea typeface="Exo"/>
                <a:cs typeface="Exo"/>
                <a:sym typeface="Ex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E9E9E"/>
                </a:solidFill>
                <a:latin typeface="Exo"/>
                <a:ea typeface="Exo"/>
                <a:cs typeface="Exo"/>
                <a:sym typeface="Ex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E9E9E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27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6">
  <p:cSld name="Title and body 6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0439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3">
  <p:cSld name="TITLE_AND_BODY_2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3309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2 Single Column A 1">
  <p:cSld name="2.2 Single Column A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>
            <a:off x="457200" y="136950"/>
            <a:ext cx="48615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"/>
              <a:buNone/>
              <a:defRPr sz="900" b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/>
          <p:nvPr/>
        </p:nvSpPr>
        <p:spPr>
          <a:xfrm rot="10800000">
            <a:off x="5158375" y="-9450"/>
            <a:ext cx="3995100" cy="643200"/>
          </a:xfrm>
          <a:prstGeom prst="rtTriangle">
            <a:avLst/>
          </a:prstGeom>
          <a:gradFill>
            <a:gsLst>
              <a:gs pos="0">
                <a:srgbClr val="23213A"/>
              </a:gs>
              <a:gs pos="100000">
                <a:srgbClr val="34237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457200" y="481675"/>
            <a:ext cx="82194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SemiBold"/>
              <a:buNone/>
              <a:defRPr sz="18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2"/>
          </p:nvPr>
        </p:nvSpPr>
        <p:spPr>
          <a:xfrm>
            <a:off x="457200" y="841738"/>
            <a:ext cx="8219400" cy="3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xo Light"/>
              <a:buChar char="●"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3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pos="5472">
          <p15:clr>
            <a:srgbClr val="FA7B17"/>
          </p15:clr>
        </p15:guide>
        <p15:guide id="4" orient="horz" pos="280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8">
  <p:cSld name="Title and body 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071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Double Column">
  <p:cSld name="5 Double Colum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D6D0E8"/>
                </a:solidFill>
                <a:latin typeface="Exo"/>
                <a:ea typeface="Exo"/>
                <a:cs typeface="Exo"/>
                <a:sym typeface="Exo"/>
              </a:rPr>
              <a:t>‹#›</a:t>
            </a:fld>
            <a:endParaRPr sz="1000">
              <a:solidFill>
                <a:srgbClr val="D6D0E8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457200" y="481675"/>
            <a:ext cx="8219400" cy="4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 SemiBold"/>
              <a:buNone/>
              <a:defRPr sz="18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457200" y="942200"/>
            <a:ext cx="8219400" cy="2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xo Light"/>
              <a:buNone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2"/>
          </p:nvPr>
        </p:nvSpPr>
        <p:spPr>
          <a:xfrm>
            <a:off x="457200" y="136950"/>
            <a:ext cx="4861500" cy="3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"/>
              <a:buNone/>
              <a:defRPr sz="900" b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 idx="3"/>
          </p:nvPr>
        </p:nvSpPr>
        <p:spPr>
          <a:xfrm>
            <a:off x="457200" y="1294900"/>
            <a:ext cx="2354100" cy="2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Exo SemiBold"/>
              <a:buNone/>
              <a:defRPr sz="1300"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4"/>
          </p:nvPr>
        </p:nvSpPr>
        <p:spPr>
          <a:xfrm>
            <a:off x="462300" y="1562400"/>
            <a:ext cx="38067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Exo Light"/>
              <a:buChar char="●"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ctrTitle" idx="5"/>
          </p:nvPr>
        </p:nvSpPr>
        <p:spPr>
          <a:xfrm>
            <a:off x="4876800" y="1294900"/>
            <a:ext cx="2354100" cy="2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Exo SemiBold"/>
              <a:buNone/>
              <a:defRPr sz="1300">
                <a:latin typeface="Exo SemiBold"/>
                <a:ea typeface="Exo SemiBold"/>
                <a:cs typeface="Exo SemiBold"/>
                <a:sym typeface="Ex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Font typeface="Exo"/>
              <a:buNone/>
              <a:defRPr sz="1100"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6"/>
          </p:nvPr>
        </p:nvSpPr>
        <p:spPr>
          <a:xfrm>
            <a:off x="4881900" y="1562400"/>
            <a:ext cx="3806700" cy="28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Exo Light"/>
              <a:buChar char="●"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40" name="Google Shape;140;p22"/>
          <p:cNvSpPr/>
          <p:nvPr/>
        </p:nvSpPr>
        <p:spPr>
          <a:xfrm rot="10800000">
            <a:off x="5158375" y="-9450"/>
            <a:ext cx="3995100" cy="643200"/>
          </a:xfrm>
          <a:prstGeom prst="rtTriangle">
            <a:avLst/>
          </a:prstGeom>
          <a:gradFill>
            <a:gsLst>
              <a:gs pos="0">
                <a:srgbClr val="23213A"/>
              </a:gs>
              <a:gs pos="100000">
                <a:srgbClr val="34237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981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pos="5472">
          <p15:clr>
            <a:srgbClr val="FA7B17"/>
          </p15:clr>
        </p15:guide>
        <p15:guide id="3" orient="horz" pos="288">
          <p15:clr>
            <a:srgbClr val="FA7B17"/>
          </p15:clr>
        </p15:guide>
        <p15:guide id="4" orient="horz" pos="2808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and body">
  <p:cSld name="2 Title and bod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457200" y="481675"/>
            <a:ext cx="82194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SemiBold"/>
              <a:buNone/>
              <a:defRPr sz="18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D6D0E8"/>
                </a:solidFill>
                <a:latin typeface="Exo"/>
                <a:ea typeface="Exo"/>
                <a:cs typeface="Exo"/>
                <a:sym typeface="Exo"/>
              </a:rPr>
              <a:t>‹#›</a:t>
            </a:fld>
            <a:endParaRPr sz="1000" b="0" i="0" u="none" strike="noStrike" cap="none">
              <a:solidFill>
                <a:srgbClr val="D6D0E8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45" name="Google Shape;145;p23"/>
          <p:cNvSpPr/>
          <p:nvPr/>
        </p:nvSpPr>
        <p:spPr>
          <a:xfrm rot="10800000">
            <a:off x="5158375" y="-9450"/>
            <a:ext cx="3995100" cy="643200"/>
          </a:xfrm>
          <a:prstGeom prst="rtTriangle">
            <a:avLst/>
          </a:prstGeom>
          <a:gradFill>
            <a:gsLst>
              <a:gs pos="0">
                <a:srgbClr val="23213A"/>
              </a:gs>
              <a:gs pos="100000">
                <a:srgbClr val="34237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457200" y="1277900"/>
            <a:ext cx="8219400" cy="3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xo Light"/>
              <a:buChar char="●"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2"/>
          </p:nvPr>
        </p:nvSpPr>
        <p:spPr>
          <a:xfrm>
            <a:off x="457200" y="942200"/>
            <a:ext cx="82194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Exo Light"/>
              <a:buNone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3"/>
          </p:nvPr>
        </p:nvSpPr>
        <p:spPr>
          <a:xfrm>
            <a:off x="457200" y="136950"/>
            <a:ext cx="48615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"/>
              <a:buNone/>
              <a:defRPr sz="900" b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839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pos="5472">
          <p15:clr>
            <a:srgbClr val="FA7B17"/>
          </p15:clr>
        </p15:guide>
        <p15:guide id="4" orient="horz" pos="2808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and body 1">
  <p:cSld name="2 Title and body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481675"/>
            <a:ext cx="82194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SemiBold"/>
              <a:buNone/>
              <a:defRPr sz="18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D6D0E8"/>
                </a:solidFill>
                <a:latin typeface="Exo"/>
                <a:ea typeface="Exo"/>
                <a:cs typeface="Exo"/>
                <a:sym typeface="Exo"/>
              </a:rPr>
              <a:t>‹#›</a:t>
            </a:fld>
            <a:endParaRPr sz="1000" b="0" i="0" u="none" strike="noStrike" cap="none">
              <a:solidFill>
                <a:srgbClr val="D6D0E8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54" name="Google Shape;154;p24"/>
          <p:cNvSpPr/>
          <p:nvPr/>
        </p:nvSpPr>
        <p:spPr>
          <a:xfrm rot="10800000">
            <a:off x="5158375" y="-9450"/>
            <a:ext cx="3995100" cy="643200"/>
          </a:xfrm>
          <a:prstGeom prst="rtTriangle">
            <a:avLst/>
          </a:prstGeom>
          <a:gradFill>
            <a:gsLst>
              <a:gs pos="0">
                <a:srgbClr val="23213A"/>
              </a:gs>
              <a:gs pos="100000">
                <a:srgbClr val="34237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457200" y="1277900"/>
            <a:ext cx="8219400" cy="3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xo Light"/>
              <a:buChar char="●"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marL="914400" lvl="1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2"/>
          </p:nvPr>
        </p:nvSpPr>
        <p:spPr>
          <a:xfrm>
            <a:off x="457200" y="942200"/>
            <a:ext cx="82194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Exo Light"/>
              <a:buNone/>
              <a:defRPr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3"/>
          </p:nvPr>
        </p:nvSpPr>
        <p:spPr>
          <a:xfrm>
            <a:off x="457200" y="136950"/>
            <a:ext cx="48615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Exo"/>
              <a:buNone/>
              <a:defRPr sz="900" b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2267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pos="5472">
          <p15:clr>
            <a:srgbClr val="FA7B17"/>
          </p15:clr>
        </p15:guide>
        <p15:guide id="4" orient="horz" pos="280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oleObject" Target="../embeddings/oleObject4.bin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4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111557D-8B0C-00A1-6530-FFA39BC272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930306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69" imgH="469" progId="TCLayout.ActiveDocument.1">
                  <p:embed/>
                </p:oleObj>
              </mc:Choice>
              <mc:Fallback>
                <p:oleObj name="think-cell Slide" r:id="rId17" imgW="469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8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74B42D2-0F51-2C2A-DC71-6AE714F120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719909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69" imgH="469" progId="TCLayout.ActiveDocument.1">
                  <p:embed/>
                </p:oleObj>
              </mc:Choice>
              <mc:Fallback>
                <p:oleObj name="think-cell Slide" r:id="rId26" imgW="469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240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B4783F_BA5A4C3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0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0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1_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C_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B4783B_598EB8AE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B4783C_F5768CE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microsoft.com/office/2018/10/relationships/comments" Target="../comments/modernComment_1B9_0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B47839_23A99B0E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D7D7_F88F648D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D_4DC8520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B4783A_629A16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8_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B4783D_4598350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5.bin"/><Relationship Id="rId4" Type="http://schemas.microsoft.com/office/2018/10/relationships/comments" Target="../comments/modernComment_7FFFD7D4_786B575A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6.bin"/><Relationship Id="rId4" Type="http://schemas.microsoft.com/office/2018/10/relationships/comments" Target="../comments/modernComment_7FFFD7D5_F1B945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6.bin"/><Relationship Id="rId4" Type="http://schemas.microsoft.com/office/2018/10/relationships/comments" Target="../comments/modernComment_7FFFD7D6_DD1FF8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microsoft.com/office/2018/10/relationships/comments" Target="../comments/modernComment_1BA_2FD5EAAC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microsoft.com/office/2018/10/relationships/comments" Target="../comments/modernComment_7FFFD7D8_3BB06B0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D7D9_172A995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D7DA_9886BC6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D7DB_4F2BA67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D7DC_C79D144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microsoft.com/office/2018/10/relationships/comments" Target="../comments/modernComment_1BB_9C657DA9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microsoft.com/office/2018/10/relationships/comments" Target="../comments/modernComment_1BC_50BB8987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8/10/relationships/comments" Target="../comments/modernComment_19E_85A04F39.xml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microsoft.com/office/2018/10/relationships/comments" Target="../comments/modernComment_1BD_0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B4783E_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7425275" y="4743450"/>
            <a:ext cx="1167000" cy="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Private &amp; Confidential</a:t>
            </a:r>
            <a:endParaRPr sz="800" b="0" i="0" u="none" strike="noStrike" cap="none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850" y="4667250"/>
            <a:ext cx="1109627" cy="1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 txBox="1"/>
          <p:nvPr/>
        </p:nvSpPr>
        <p:spPr>
          <a:xfrm>
            <a:off x="566000" y="474925"/>
            <a:ext cx="3400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2B2D2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Overview of RPA</a:t>
            </a:r>
            <a:endParaRPr sz="1400" b="0" i="0" u="none" strike="noStrike" cap="none">
              <a:solidFill>
                <a:srgbClr val="2B2D2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717300" y="1118746"/>
            <a:ext cx="7969500" cy="276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IBM Plex Sans Light"/>
              <a:buChar char="●"/>
            </a:pPr>
            <a:r>
              <a:rPr lang="en-US" sz="1200" b="0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RPA enables the automation of </a:t>
            </a:r>
            <a:r>
              <a:rPr lang="en-US" sz="1200" b="1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repetitive, rules-based tasks</a:t>
            </a:r>
            <a:endParaRPr b="1" dirty="0"/>
          </a:p>
          <a:p>
            <a:pPr marL="22860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IBM Plex Sans Light"/>
              <a:buNone/>
            </a:pPr>
            <a:endParaRPr sz="1200" b="0" i="0" u="none" strike="noStrike" cap="none" dirty="0">
              <a:solidFill>
                <a:srgbClr val="0E0E0E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2286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IBM Plex Sans Light"/>
              <a:buChar char="●"/>
            </a:pPr>
            <a:r>
              <a:rPr lang="en-US" sz="1200" b="0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RPA is commonly used to </a:t>
            </a:r>
            <a:r>
              <a:rPr lang="en-US" sz="1200" b="1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facilitate data transfers </a:t>
            </a:r>
            <a:r>
              <a:rPr lang="en-US" sz="1200" b="0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between systems without integration capabilities</a:t>
            </a:r>
            <a:endParaRPr dirty="0"/>
          </a:p>
          <a:p>
            <a:pPr marL="22860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IBM Plex Sans Light"/>
              <a:buNone/>
            </a:pPr>
            <a:endParaRPr sz="1200" b="0" i="0" u="none" strike="noStrike" cap="none" dirty="0">
              <a:solidFill>
                <a:srgbClr val="0E0E0E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2286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IBM Plex Sans Light"/>
              <a:buChar char="●"/>
            </a:pPr>
            <a:r>
              <a:rPr lang="en-US" sz="1200" b="1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Ideal RPA candidates </a:t>
            </a:r>
            <a:r>
              <a:rPr lang="en-US" sz="1200" b="0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are tasks that are manual, time-intensive, error-prone, and follow clear decision rules</a:t>
            </a:r>
            <a:endParaRPr dirty="0"/>
          </a:p>
          <a:p>
            <a:pPr marL="22860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IBM Plex Sans Light"/>
              <a:buNone/>
            </a:pPr>
            <a:endParaRPr sz="1200" b="0" i="0" u="none" strike="noStrike" cap="none" dirty="0">
              <a:solidFill>
                <a:srgbClr val="0E0E0E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2286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IBM Plex Sans Light"/>
              <a:buChar char="●"/>
            </a:pPr>
            <a:r>
              <a:rPr lang="en-US" sz="1200" b="0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However, the advent of generative AI and LLMs is </a:t>
            </a:r>
            <a:r>
              <a:rPr lang="en-US" sz="1200" b="1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extending RPA’s applicability to more complex, less deterministic workflows </a:t>
            </a:r>
            <a:r>
              <a:rPr lang="en-US" sz="1200" b="0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through the use of intelligent agents</a:t>
            </a:r>
            <a:endParaRPr dirty="0"/>
          </a:p>
          <a:p>
            <a:pPr marL="22860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IBM Plex Sans Light"/>
              <a:buNone/>
            </a:pPr>
            <a:endParaRPr sz="1200" b="0" i="0" u="none" strike="noStrike" cap="none" dirty="0">
              <a:solidFill>
                <a:srgbClr val="0E0E0E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2286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IBM Plex Sans Light"/>
              <a:buChar char="●"/>
            </a:pPr>
            <a:r>
              <a:rPr lang="en-US" sz="1200" b="1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RPA workflows can be developed in two main ways:</a:t>
            </a:r>
            <a:endParaRPr b="1" dirty="0"/>
          </a:p>
          <a:p>
            <a:pPr marL="4572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Courier New"/>
              <a:buChar char="o"/>
            </a:pPr>
            <a:r>
              <a:rPr lang="en-US" sz="1200" b="0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Writing custom code from the ground up</a:t>
            </a:r>
            <a:endParaRPr dirty="0"/>
          </a:p>
          <a:p>
            <a:pPr marL="4572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000"/>
              <a:buFont typeface="Courier New"/>
              <a:buChar char="o"/>
            </a:pPr>
            <a:r>
              <a:rPr lang="en-US" sz="1200" b="0" i="0" u="none" strike="noStrike" cap="none" dirty="0">
                <a:solidFill>
                  <a:srgbClr val="0E0E0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Using low-code/no-code platforms with graphical interfaces, such as UiPath Studio, Automation Anywhere, and Blue Prism</a:t>
            </a:r>
            <a:endParaRPr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ADF21DB4-5AE5-FFB6-7422-C3366EF41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cbd9d9bc7_0_474">
            <a:extLst>
              <a:ext uri="{FF2B5EF4-FFF2-40B4-BE49-F238E27FC236}">
                <a16:creationId xmlns:a16="http://schemas.microsoft.com/office/drawing/2014/main" id="{0AA2B23E-CC24-4F50-7190-E8B50C09FE03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g2ecbd9d9bc7_0_474">
            <a:extLst>
              <a:ext uri="{FF2B5EF4-FFF2-40B4-BE49-F238E27FC236}">
                <a16:creationId xmlns:a16="http://schemas.microsoft.com/office/drawing/2014/main" id="{13B47A3A-7655-6238-4C10-21A9DD5089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ecbd9d9bc7_0_474">
            <a:extLst>
              <a:ext uri="{FF2B5EF4-FFF2-40B4-BE49-F238E27FC236}">
                <a16:creationId xmlns:a16="http://schemas.microsoft.com/office/drawing/2014/main" id="{9E92F118-8960-5340-DB85-1349048D94A3}"/>
              </a:ext>
            </a:extLst>
          </p:cNvPr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10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68" name="Google Shape;468;g2ecbd9d9bc7_0_474">
            <a:extLst>
              <a:ext uri="{FF2B5EF4-FFF2-40B4-BE49-F238E27FC236}">
                <a16:creationId xmlns:a16="http://schemas.microsoft.com/office/drawing/2014/main" id="{625BC351-FBF3-D903-5867-D010779191EA}"/>
              </a:ext>
            </a:extLst>
          </p:cNvPr>
          <p:cNvSpPr txBox="1"/>
          <p:nvPr/>
        </p:nvSpPr>
        <p:spPr>
          <a:xfrm>
            <a:off x="457200" y="499596"/>
            <a:ext cx="82677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Logic and memory chips make up &gt;50% of the market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469" name="Google Shape;469;g2ecbd9d9bc7_0_474">
            <a:extLst>
              <a:ext uri="{FF2B5EF4-FFF2-40B4-BE49-F238E27FC236}">
                <a16:creationId xmlns:a16="http://schemas.microsoft.com/office/drawing/2014/main" id="{D6D159AE-5878-C3ED-00E8-195593834FC4}"/>
              </a:ext>
            </a:extLst>
          </p:cNvPr>
          <p:cNvSpPr txBox="1"/>
          <p:nvPr/>
        </p:nvSpPr>
        <p:spPr>
          <a:xfrm>
            <a:off x="713961" y="4702321"/>
            <a:ext cx="801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Source: SIA, 2020. </a:t>
            </a:r>
            <a:endParaRPr/>
          </a:p>
        </p:txBody>
      </p:sp>
      <p:sp>
        <p:nvSpPr>
          <p:cNvPr id="470" name="Google Shape;470;g2ecbd9d9bc7_0_474">
            <a:extLst>
              <a:ext uri="{FF2B5EF4-FFF2-40B4-BE49-F238E27FC236}">
                <a16:creationId xmlns:a16="http://schemas.microsoft.com/office/drawing/2014/main" id="{257E51F0-2571-48DD-53C8-82BD973B5735}"/>
              </a:ext>
            </a:extLst>
          </p:cNvPr>
          <p:cNvSpPr txBox="1"/>
          <p:nvPr/>
        </p:nvSpPr>
        <p:spPr>
          <a:xfrm>
            <a:off x="874699" y="111738"/>
            <a:ext cx="30750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Segmentation by product type</a:t>
            </a:r>
            <a:endParaRPr sz="12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471" name="Google Shape;471;g2ecbd9d9bc7_0_474" descr="Processor with solid fill">
            <a:extLst>
              <a:ext uri="{FF2B5EF4-FFF2-40B4-BE49-F238E27FC236}">
                <a16:creationId xmlns:a16="http://schemas.microsoft.com/office/drawing/2014/main" id="{E41CC369-0A72-33F3-CF79-FFDFB5433A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21878"/>
            <a:ext cx="372089" cy="37208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ecbd9d9bc7_0_474">
            <a:extLst>
              <a:ext uri="{FF2B5EF4-FFF2-40B4-BE49-F238E27FC236}">
                <a16:creationId xmlns:a16="http://schemas.microsoft.com/office/drawing/2014/main" id="{D1022461-A02E-EBF0-192B-EE0F2BF0203B}"/>
              </a:ext>
            </a:extLst>
          </p:cNvPr>
          <p:cNvSpPr txBox="1"/>
          <p:nvPr/>
        </p:nvSpPr>
        <p:spPr>
          <a:xfrm>
            <a:off x="4731751" y="1424557"/>
            <a:ext cx="39930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Logic: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Main building blocks of digital circuits. They perform basic logical operations like AND, OR, NOT, and XOR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Memory: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Store data. Includes volatile memory (like RAM) and non-volatile memory (like flash memory and ROM)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Analog: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Process analog signals. Used in audio amplification, radio transmission, and signal processing.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Microprocessor Units (MPU):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Umbrella term that includes central processing units (CPUs), graphics processing units (GPUs), and others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 err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Opto</a:t>
            </a: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Source, detect, and control light. Used in fiber-optic communications, display technology, and lighting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 err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Discretes</a:t>
            </a: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Individual semiconductor devices like diodes and thyristors. Used in power management, switching, and amplification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Microcontroller Units (MCU):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Similar to MPUs, but don’t need external support chips to create a complete embedded system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Sensors: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Convert environmental variables such as temperature, pressure, into electrical signals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Digital Signal Processors (DSP):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Specialized microprocessors designed to process digital signals. Used in audio and video processing, telecommunications, and control systems</a:t>
            </a:r>
            <a:endParaRPr dirty="0"/>
          </a:p>
        </p:txBody>
      </p:sp>
      <p:sp>
        <p:nvSpPr>
          <p:cNvPr id="473" name="Google Shape;473;g2ecbd9d9bc7_0_474">
            <a:extLst>
              <a:ext uri="{FF2B5EF4-FFF2-40B4-BE49-F238E27FC236}">
                <a16:creationId xmlns:a16="http://schemas.microsoft.com/office/drawing/2014/main" id="{5F61A3C3-EE60-E152-F4C9-AFEAA42130E4}"/>
              </a:ext>
            </a:extLst>
          </p:cNvPr>
          <p:cNvSpPr txBox="1"/>
          <p:nvPr/>
        </p:nvSpPr>
        <p:spPr>
          <a:xfrm>
            <a:off x="369736" y="943997"/>
            <a:ext cx="401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Semiconductor market share, by product type</a:t>
            </a:r>
            <a:r>
              <a:rPr lang="en-US" sz="1400" b="0" i="0" u="none" strike="noStrike" cap="none" baseline="3000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% of semiconductor sales, 2020</a:t>
            </a:r>
            <a:endParaRPr/>
          </a:p>
        </p:txBody>
      </p:sp>
      <p:sp>
        <p:nvSpPr>
          <p:cNvPr id="474" name="Google Shape;474;g2ecbd9d9bc7_0_474">
            <a:extLst>
              <a:ext uri="{FF2B5EF4-FFF2-40B4-BE49-F238E27FC236}">
                <a16:creationId xmlns:a16="http://schemas.microsoft.com/office/drawing/2014/main" id="{3FBDCD61-6EDE-79F1-420F-C2DF721CBD69}"/>
              </a:ext>
            </a:extLst>
          </p:cNvPr>
          <p:cNvSpPr txBox="1"/>
          <p:nvPr/>
        </p:nvSpPr>
        <p:spPr>
          <a:xfrm>
            <a:off x="4705516" y="943997"/>
            <a:ext cx="401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Product type description</a:t>
            </a:r>
            <a:endParaRPr/>
          </a:p>
        </p:txBody>
      </p:sp>
      <p:pic>
        <p:nvPicPr>
          <p:cNvPr id="475" name="Google Shape;475;g2ecbd9d9bc7_0_474">
            <a:extLst>
              <a:ext uri="{FF2B5EF4-FFF2-40B4-BE49-F238E27FC236}">
                <a16:creationId xmlns:a16="http://schemas.microsoft.com/office/drawing/2014/main" id="{3BE37FEC-8B63-D46D-45A4-89177DCF343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826" y="1517777"/>
            <a:ext cx="4152899" cy="3184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4799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ecbd9d9bc7_0_559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g2ecbd9d9bc7_0_559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ecbd9d9bc7_0_559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11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56" name="Google Shape;556;g2ecbd9d9bc7_0_559"/>
          <p:cNvSpPr txBox="1"/>
          <p:nvPr/>
        </p:nvSpPr>
        <p:spPr>
          <a:xfrm>
            <a:off x="457200" y="499596"/>
            <a:ext cx="82677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Several industry trends were identified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557" name="Google Shape;557;g2ecbd9d9bc7_0_559"/>
          <p:cNvSpPr txBox="1"/>
          <p:nvPr/>
        </p:nvSpPr>
        <p:spPr>
          <a:xfrm>
            <a:off x="457200" y="966879"/>
            <a:ext cx="80169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Key industry trends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Geographic diversification of supply chain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Industry recovery and normalization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Increased cyberthreats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Partnerships between automotive and semiconductor companies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Talent shortage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Innovations in manufacturing and design process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Advanced node technologies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Semiconductor demand growth driven by AV/EVs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Growth of generative AI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ESG and sustainability improvements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Metaverse growth</a:t>
            </a:r>
            <a:endParaRPr dirty="0"/>
          </a:p>
        </p:txBody>
      </p:sp>
      <p:sp>
        <p:nvSpPr>
          <p:cNvPr id="558" name="Google Shape;558;g2ecbd9d9bc7_0_559"/>
          <p:cNvSpPr txBox="1"/>
          <p:nvPr/>
        </p:nvSpPr>
        <p:spPr>
          <a:xfrm>
            <a:off x="354724" y="4124354"/>
            <a:ext cx="833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Trends were identified using a compendium of documents representing analyst coverage, media coverage, and thought leadership articles from professional services firms</a:t>
            </a:r>
            <a:endParaRPr sz="12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cbd9d9bc7_0_568"/>
          <p:cNvSpPr txBox="1"/>
          <p:nvPr/>
        </p:nvSpPr>
        <p:spPr>
          <a:xfrm>
            <a:off x="7986433" y="1688658"/>
            <a:ext cx="104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Prioritized for further analysis</a:t>
            </a:r>
            <a:endParaRPr/>
          </a:p>
        </p:txBody>
      </p:sp>
      <p:graphicFrame>
        <p:nvGraphicFramePr>
          <p:cNvPr id="564" name="Google Shape;564;g2ecbd9d9bc7_0_568"/>
          <p:cNvGraphicFramePr/>
          <p:nvPr>
            <p:extLst>
              <p:ext uri="{D42A27DB-BD31-4B8C-83A1-F6EECF244321}">
                <p14:modId xmlns:p14="http://schemas.microsoft.com/office/powerpoint/2010/main" val="3222277117"/>
              </p:ext>
            </p:extLst>
          </p:nvPr>
        </p:nvGraphicFramePr>
        <p:xfrm>
          <a:off x="457200" y="1176567"/>
          <a:ext cx="7409775" cy="2983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Trend</a:t>
                      </a:r>
                      <a:endParaRPr/>
                    </a:p>
                  </a:txBody>
                  <a:tcPr marL="12875" marR="12875" marT="8575" marB="8575" anchor="b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Impact on</a:t>
                      </a:r>
                      <a:br>
                        <a:rPr lang="en-US" sz="1200" b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</a:br>
                      <a:r>
                        <a:rPr lang="en-US" sz="1200" b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semiconductor industry</a:t>
                      </a:r>
                      <a:endParaRPr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Impact on</a:t>
                      </a:r>
                      <a:br>
                        <a:rPr lang="en-US" sz="1200" b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</a:br>
                      <a:r>
                        <a:rPr lang="en-US" sz="1200" b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KPMG’s business lines</a:t>
                      </a:r>
                      <a:endParaRPr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Geographic diversification of supply chain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Industry recovery and normalization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Increased cyberthreats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Automotive/semiconductor partnerships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>
                        <a:alpha val="149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Talent shortage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Innovations in manufacturing </a:t>
                      </a:r>
                      <a:r>
                        <a:rPr lang="en-US" sz="1000" dirty="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&amp; </a:t>
                      </a:r>
                      <a:r>
                        <a:rPr lang="en-US" sz="1000" u="none" strike="noStrike" cap="none" dirty="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design</a:t>
                      </a:r>
                      <a:r>
                        <a:rPr lang="en-US" sz="1000" dirty="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 (incl. application of AI)</a:t>
                      </a:r>
                      <a:endParaRPr sz="1200" dirty="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Advanced node technologies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Demand growth from automotive sector (AV/EV)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Demand growth from edge computing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Demand growth from 5G / 6G</a:t>
                      </a:r>
                      <a:endParaRPr sz="10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Demand growth from generative AI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ESG and sustainability improvements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Metaverse growth</a:t>
                      </a:r>
                      <a:endParaRPr sz="1200"/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12875" marR="12875" marT="8575" marB="8575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65" name="Google Shape;565;g2ecbd9d9bc7_0_568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g2ecbd9d9bc7_0_568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ecbd9d9bc7_0_568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12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68" name="Google Shape;568;g2ecbd9d9bc7_0_568"/>
          <p:cNvSpPr txBox="1"/>
          <p:nvPr/>
        </p:nvSpPr>
        <p:spPr>
          <a:xfrm>
            <a:off x="457200" y="499596"/>
            <a:ext cx="82677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4 priority trends were identified based on impact on the industry and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on KPMG’s business lines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569" name="Google Shape;569;g2ecbd9d9bc7_0_568" descr="Harvey Balls 75%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3547" y="1549159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ecbd9d9bc7_0_568" descr="Harvey Balls 75%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3547" y="1749597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ecbd9d9bc7_0_568" descr="Harvey Balls 75%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7771" y="1549159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ecbd9d9bc7_0_568" descr="Harvey Balls 75%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7771" y="1950034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ecbd9d9bc7_0_568" descr="Harvey Balls 75%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7771" y="2150472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547" y="1950034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547" y="2350910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547" y="2551348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547" y="2751786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547" y="2952223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547" y="3353099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3547" y="3753975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3547" y="3954412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7771" y="3954412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7771" y="3353099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7771" y="2952224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7771" y="2751786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7771" y="2551348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7771" y="2350910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7771" y="3753975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7771" y="1749596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3547" y="2150472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92857" y="4320565"/>
            <a:ext cx="250799" cy="2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7624" y="4320565"/>
            <a:ext cx="250799" cy="2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ecbd9d9bc7_0_568" descr="Harvey Balls 75%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0893" y="4320565"/>
            <a:ext cx="250799" cy="2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ecbd9d9bc7_0_568"/>
          <p:cNvSpPr txBox="1"/>
          <p:nvPr/>
        </p:nvSpPr>
        <p:spPr>
          <a:xfrm>
            <a:off x="5366479" y="4307465"/>
            <a:ext cx="59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High</a:t>
            </a:r>
            <a:endParaRPr/>
          </a:p>
        </p:txBody>
      </p:sp>
      <p:sp>
        <p:nvSpPr>
          <p:cNvPr id="595" name="Google Shape;595;g2ecbd9d9bc7_0_568"/>
          <p:cNvSpPr txBox="1"/>
          <p:nvPr/>
        </p:nvSpPr>
        <p:spPr>
          <a:xfrm>
            <a:off x="6248170" y="4307465"/>
            <a:ext cx="85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Medium</a:t>
            </a:r>
            <a:endParaRPr/>
          </a:p>
        </p:txBody>
      </p:sp>
      <p:sp>
        <p:nvSpPr>
          <p:cNvPr id="596" name="Google Shape;596;g2ecbd9d9bc7_0_568"/>
          <p:cNvSpPr txBox="1"/>
          <p:nvPr/>
        </p:nvSpPr>
        <p:spPr>
          <a:xfrm>
            <a:off x="7358366" y="4307465"/>
            <a:ext cx="54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Low</a:t>
            </a:r>
            <a:endParaRPr/>
          </a:p>
        </p:txBody>
      </p:sp>
      <p:cxnSp>
        <p:nvCxnSpPr>
          <p:cNvPr id="597" name="Google Shape;597;g2ecbd9d9bc7_0_568"/>
          <p:cNvCxnSpPr/>
          <p:nvPr/>
        </p:nvCxnSpPr>
        <p:spPr>
          <a:xfrm>
            <a:off x="7985240" y="1522935"/>
            <a:ext cx="0" cy="88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8" name="Google Shape;598;g2ecbd9d9bc7_0_568"/>
          <p:cNvSpPr txBox="1"/>
          <p:nvPr/>
        </p:nvSpPr>
        <p:spPr>
          <a:xfrm>
            <a:off x="362607" y="4168965"/>
            <a:ext cx="434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Impact on semiconductor industry and relevance for KPMG’s business lines are based on qualitative analyses. Impact on semiconductor industry considers likelihood and impact of each trend</a:t>
            </a:r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99" name="Google Shape;599;g2ecbd9d9bc7_0_568"/>
          <p:cNvSpPr/>
          <p:nvPr/>
        </p:nvSpPr>
        <p:spPr>
          <a:xfrm>
            <a:off x="5092262" y="4276485"/>
            <a:ext cx="2806200" cy="339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547" y="3152661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2ecbd9d9bc7_0_568" descr="Harvey Balls 50%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547" y="3553537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7771" y="3553537"/>
            <a:ext cx="207272" cy="20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2ecbd9d9bc7_0_568" descr="Harvey Balls 25%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7771" y="3152662"/>
            <a:ext cx="207272" cy="207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ecbd9d9bc7_0_1026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g2ecbd9d9bc7_0_1026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g2ecbd9d9bc7_0_1026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13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952" name="Google Shape;952;g2ecbd9d9bc7_0_1026"/>
          <p:cNvSpPr txBox="1"/>
          <p:nvPr/>
        </p:nvSpPr>
        <p:spPr>
          <a:xfrm>
            <a:off x="457200" y="499596"/>
            <a:ext cx="82677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Artificial intelligence, computing, and semiconductor chip technology are the most active startup segments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953" name="Google Shape;953;g2ecbd9d9bc7_0_1026"/>
          <p:cNvSpPr txBox="1"/>
          <p:nvPr/>
        </p:nvSpPr>
        <p:spPr>
          <a:xfrm>
            <a:off x="839892" y="4857750"/>
            <a:ext cx="7166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Source: Pitchbook. Startups defined as companies founded in 2017 or later. Only deals in 2017 or later are included.</a:t>
            </a: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5B876A-8BC2-1056-532E-A1141CACB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1014"/>
              </p:ext>
            </p:extLst>
          </p:nvPr>
        </p:nvGraphicFramePr>
        <p:xfrm>
          <a:off x="483120" y="1143397"/>
          <a:ext cx="8177759" cy="3597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7300">
                  <a:extLst>
                    <a:ext uri="{9D8B030D-6E8A-4147-A177-3AD203B41FA5}">
                      <a16:colId xmlns:a16="http://schemas.microsoft.com/office/drawing/2014/main" val="1139056911"/>
                    </a:ext>
                  </a:extLst>
                </a:gridCol>
                <a:gridCol w="1830153">
                  <a:extLst>
                    <a:ext uri="{9D8B030D-6E8A-4147-A177-3AD203B41FA5}">
                      <a16:colId xmlns:a16="http://schemas.microsoft.com/office/drawing/2014/main" val="3241509427"/>
                    </a:ext>
                  </a:extLst>
                </a:gridCol>
                <a:gridCol w="1830153">
                  <a:extLst>
                    <a:ext uri="{9D8B030D-6E8A-4147-A177-3AD203B41FA5}">
                      <a16:colId xmlns:a16="http://schemas.microsoft.com/office/drawing/2014/main" val="1342412152"/>
                    </a:ext>
                  </a:extLst>
                </a:gridCol>
                <a:gridCol w="1830153">
                  <a:extLst>
                    <a:ext uri="{9D8B030D-6E8A-4147-A177-3AD203B41FA5}">
                      <a16:colId xmlns:a16="http://schemas.microsoft.com/office/drawing/2014/main" val="109222739"/>
                    </a:ext>
                  </a:extLst>
                </a:gridCol>
              </a:tblGrid>
              <a:tr h="276731"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Exo" panose="020B0604020202020204" charset="0"/>
                          <a:ea typeface="+mn-ea"/>
                          <a:cs typeface="Exo" panose="020B0604020202020204" charset="0"/>
                          <a:sym typeface="Arial"/>
                        </a:rPr>
                        <a:t>Category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Exo" panose="020B0604020202020204" charset="0"/>
                          <a:ea typeface="+mn-ea"/>
                          <a:cs typeface="Exo" panose="020B0604020202020204" charset="0"/>
                          <a:sym typeface="Arial"/>
                        </a:rPr>
                        <a:t>Total VC funding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Exo" panose="020B0604020202020204" charset="0"/>
                          <a:ea typeface="+mn-ea"/>
                          <a:cs typeface="Exo" panose="020B0604020202020204" charset="0"/>
                          <a:sym typeface="Arial"/>
                        </a:rPr>
                        <a:t># of startups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Exo" panose="020B0604020202020204" charset="0"/>
                          <a:ea typeface="+mn-ea"/>
                          <a:cs typeface="Exo" panose="020B0604020202020204" charset="0"/>
                          <a:sym typeface="Arial"/>
                        </a:rPr>
                        <a:t># of startup deals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040300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Artificial intelligence</a:t>
                      </a:r>
                    </a:p>
                  </a:txBody>
                  <a:tcPr marL="45720" marR="45720" anchor="b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641791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Computing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8574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Semiconductor chip technology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298419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Quantum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718604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Semiconductor parts and components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360541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Photonics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995130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Connectivity, IOT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735742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Mixed signal semiconductor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669542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Micro electronics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711587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Electronic equipment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313127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Semiconductor manufacturing equipment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02025"/>
                  </a:ext>
                </a:extLst>
              </a:tr>
              <a:tr h="276731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xo" panose="020B0604020202020204" charset="0"/>
                          <a:cs typeface="Exo" panose="020B0604020202020204" charset="0"/>
                        </a:rPr>
                        <a:t>Other</a:t>
                      </a:r>
                    </a:p>
                  </a:txBody>
                  <a:tcPr marL="45720" marR="45720" anchor="b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Exo" panose="020B0604020202020204" charset="0"/>
                        <a:cs typeface="Exo" panose="020B0604020202020204" charset="0"/>
                      </a:endParaRPr>
                    </a:p>
                  </a:txBody>
                  <a:tcPr marL="45720" marR="45720">
                    <a:lnT w="63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425473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F7A945-DBF6-72E6-6195-A94F55804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592517"/>
              </p:ext>
            </p:extLst>
          </p:nvPr>
        </p:nvGraphicFramePr>
        <p:xfrm>
          <a:off x="3028012" y="1341620"/>
          <a:ext cx="2001187" cy="3516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88FB215-43FD-6A8A-FF43-ED5C06E1B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564535"/>
              </p:ext>
            </p:extLst>
          </p:nvPr>
        </p:nvGraphicFramePr>
        <p:xfrm>
          <a:off x="4766871" y="1341620"/>
          <a:ext cx="2001187" cy="3516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7C457B6-C839-1821-F494-D12717BCE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535576"/>
              </p:ext>
            </p:extLst>
          </p:nvPr>
        </p:nvGraphicFramePr>
        <p:xfrm>
          <a:off x="6605509" y="1347283"/>
          <a:ext cx="2001187" cy="3516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ecbd9d9bc7_0_1047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3" name="Google Shape;973;g2ecbd9d9bc7_0_1047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2ecbd9d9bc7_0_1047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14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975" name="Google Shape;975;g2ecbd9d9bc7_0_1047"/>
          <p:cNvSpPr txBox="1"/>
          <p:nvPr/>
        </p:nvSpPr>
        <p:spPr>
          <a:xfrm>
            <a:off x="457199" y="499596"/>
            <a:ext cx="828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Start-up deep-dive: Lightmatter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976" name="Google Shape;976;g2ecbd9d9bc7_0_1047"/>
          <p:cNvSpPr/>
          <p:nvPr/>
        </p:nvSpPr>
        <p:spPr>
          <a:xfrm>
            <a:off x="311150" y="12763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g2ecbd9d9bc7_0_1047" descr="Lightmatter® - The photonic (super ..."/>
          <p:cNvPicPr preferRelativeResize="0"/>
          <p:nvPr/>
        </p:nvPicPr>
        <p:blipFill rotWithShape="1">
          <a:blip r:embed="rId5">
            <a:alphaModFix/>
          </a:blip>
          <a:srcRect t="23378" r="219" b="21510"/>
          <a:stretch/>
        </p:blipFill>
        <p:spPr>
          <a:xfrm>
            <a:off x="6365559" y="906780"/>
            <a:ext cx="2138362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g2ecbd9d9bc7_0_1047"/>
          <p:cNvSpPr txBox="1"/>
          <p:nvPr/>
        </p:nvSpPr>
        <p:spPr>
          <a:xfrm>
            <a:off x="457201" y="1098586"/>
            <a:ext cx="4297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Founded in 2017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Headquartered in California, USA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Valued at $1.2billion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Developer of a light-powered chip designed to speed up artificial intelligence-driven computations by orders of magnitude</a:t>
            </a:r>
            <a:endParaRPr dirty="0"/>
          </a:p>
          <a:p>
            <a:pPr marL="171450" marR="0" lvl="0" indent="-17145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Key investors include Google Ventures, SIP Global Partners, Aliya Capital Partners, Hewlett Packard, and Fidelity</a:t>
            </a:r>
            <a:endParaRPr sz="1400" b="0" i="0" u="none" strike="noStrike" cap="none" dirty="0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979" name="Google Shape;979;g2ecbd9d9bc7_0_10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24221" y="2674620"/>
            <a:ext cx="2862579" cy="171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ecbd9d9bc7_0_1085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g2ecbd9d9bc7_0_1085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2ecbd9d9bc7_0_1085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15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078" name="Google Shape;1078;g2ecbd9d9bc7_0_1085"/>
          <p:cNvSpPr txBox="1"/>
          <p:nvPr/>
        </p:nvSpPr>
        <p:spPr>
          <a:xfrm>
            <a:off x="457199" y="499596"/>
            <a:ext cx="828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Corporate venture funds are </a:t>
            </a:r>
            <a:r>
              <a:rPr lang="en-US" sz="1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key</a:t>
            </a: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VC investors in semiconductors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graphicFrame>
        <p:nvGraphicFramePr>
          <p:cNvPr id="1079" name="Google Shape;1079;g2ecbd9d9bc7_0_1085"/>
          <p:cNvGraphicFramePr/>
          <p:nvPr/>
        </p:nvGraphicFramePr>
        <p:xfrm>
          <a:off x="457200" y="1352162"/>
          <a:ext cx="3634750" cy="2554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1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          </a:ext>
                          </a:extLst>
                        </a:rPr>
                        <a:t>Investor</a:t>
                      </a:r>
                      <a:endParaRPr/>
                    </a:p>
                  </a:txBody>
                  <a:tcPr marL="7625" marR="7625" marT="7625" marB="0" anchor="b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# of semiconductor VC deals since 2019</a:t>
                      </a:r>
                      <a:endParaRPr sz="1200" b="0" i="0" u="none" strike="noStrike" cap="none" baseline="30000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7625" marR="7625" marT="7625" marB="0" anchor="b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Intel Capital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30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Silicon Catalyst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20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European Innovation Fund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19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Samsung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16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 Ventures (Merck VC)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Qualcomm Ventures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Quantonation</a:t>
                      </a:r>
                      <a:endParaRPr sz="1200" b="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Alumni Ventures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Parkwalk Advisors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13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Foothill Ventures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13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SK Hynix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13</a:t>
                      </a:r>
                      <a:endParaRPr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80" name="Google Shape;1080;g2ecbd9d9bc7_0_1085"/>
          <p:cNvSpPr txBox="1"/>
          <p:nvPr/>
        </p:nvSpPr>
        <p:spPr>
          <a:xfrm>
            <a:off x="381000" y="985766"/>
            <a:ext cx="310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Top 10 investors with most deals</a:t>
            </a:r>
            <a:r>
              <a:rPr lang="en-US" sz="1400" b="0" i="0" u="none" strike="noStrike" cap="none" baseline="3000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1</a:t>
            </a:r>
            <a:endParaRPr/>
          </a:p>
        </p:txBody>
      </p:sp>
      <p:sp>
        <p:nvSpPr>
          <p:cNvPr id="1081" name="Google Shape;1081;g2ecbd9d9bc7_0_1085"/>
          <p:cNvSpPr txBox="1"/>
          <p:nvPr/>
        </p:nvSpPr>
        <p:spPr>
          <a:xfrm>
            <a:off x="4517966" y="985766"/>
            <a:ext cx="416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Top 10 investors participating in largest VC deals</a:t>
            </a:r>
            <a:endParaRPr/>
          </a:p>
        </p:txBody>
      </p:sp>
      <p:sp>
        <p:nvSpPr>
          <p:cNvPr id="1082" name="Google Shape;1082;g2ecbd9d9bc7_0_1085"/>
          <p:cNvSpPr txBox="1"/>
          <p:nvPr/>
        </p:nvSpPr>
        <p:spPr>
          <a:xfrm>
            <a:off x="4518659" y="4081678"/>
            <a:ext cx="4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1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Please note: Amounts may not represent the amount actually invested by each company, since deals can have multiple investors</a:t>
            </a:r>
            <a:endParaRPr/>
          </a:p>
        </p:txBody>
      </p:sp>
      <p:graphicFrame>
        <p:nvGraphicFramePr>
          <p:cNvPr id="1083" name="Google Shape;1083;g2ecbd9d9bc7_0_1085"/>
          <p:cNvGraphicFramePr/>
          <p:nvPr/>
        </p:nvGraphicFramePr>
        <p:xfrm>
          <a:off x="4610100" y="1337637"/>
          <a:ext cx="4076700" cy="25559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0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Investor</a:t>
                      </a:r>
                      <a:endParaRPr/>
                    </a:p>
                  </a:txBody>
                  <a:tcPr marL="7625" marR="7625" marT="7625" marB="0" anchor="b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Sum of semiconductor VC deal amounts since 2019</a:t>
                      </a:r>
                      <a:endParaRPr sz="1200" b="0" i="0" u="none" strike="noStrike" cap="none" baseline="30000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7625" marR="7625" marT="7625" marB="0" anchor="b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Intel Capital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$1.6b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E90A6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M12 (Microsoft VC)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$1.1b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Qualcomm Ventures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$1b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Baillie Gifford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$983m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Temasek Holdings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$890m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In-Q-Tel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$866m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Alumni Ventures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$810m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Cambium Capital Mgmt.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$774m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SK Hynix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$753m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Hewlett Packard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$740m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2464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84" name="Google Shape;1084;g2ecbd9d9bc7_0_1085"/>
          <p:cNvSpPr txBox="1"/>
          <p:nvPr/>
        </p:nvSpPr>
        <p:spPr>
          <a:xfrm>
            <a:off x="717047" y="4721157"/>
            <a:ext cx="6505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Source: Pitchbook   1. Eleven investors shown, since two companies are tied for the 10th spot</a:t>
            </a:r>
            <a:endParaRPr/>
          </a:p>
        </p:txBody>
      </p:sp>
      <p:sp>
        <p:nvSpPr>
          <p:cNvPr id="1085" name="Google Shape;1085;g2ecbd9d9bc7_0_1085"/>
          <p:cNvSpPr/>
          <p:nvPr/>
        </p:nvSpPr>
        <p:spPr>
          <a:xfrm>
            <a:off x="457200" y="4094019"/>
            <a:ext cx="436500" cy="138600"/>
          </a:xfrm>
          <a:prstGeom prst="rect">
            <a:avLst/>
          </a:prstGeom>
          <a:solidFill>
            <a:srgbClr val="D9D7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2ecbd9d9bc7_0_1085"/>
          <p:cNvSpPr/>
          <p:nvPr/>
        </p:nvSpPr>
        <p:spPr>
          <a:xfrm>
            <a:off x="457200" y="4329546"/>
            <a:ext cx="436500" cy="13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g2ecbd9d9bc7_0_1085"/>
          <p:cNvSpPr txBox="1"/>
          <p:nvPr/>
        </p:nvSpPr>
        <p:spPr>
          <a:xfrm>
            <a:off x="869447" y="4042284"/>
            <a:ext cx="201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Corporate venture funds</a:t>
            </a:r>
            <a:endParaRPr/>
          </a:p>
        </p:txBody>
      </p:sp>
      <p:sp>
        <p:nvSpPr>
          <p:cNvPr id="1088" name="Google Shape;1088;g2ecbd9d9bc7_0_1085"/>
          <p:cNvSpPr txBox="1"/>
          <p:nvPr/>
        </p:nvSpPr>
        <p:spPr>
          <a:xfrm>
            <a:off x="869447" y="4284738"/>
            <a:ext cx="201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Other investors</a:t>
            </a:r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ecbd9d9bc7_0_1278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4" name="Google Shape;1284;g2ecbd9d9bc7_0_1278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g2ecbd9d9bc7_0_1278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16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86" name="Google Shape;1286;g2ecbd9d9bc7_0_1278"/>
          <p:cNvSpPr txBox="1"/>
          <p:nvPr/>
        </p:nvSpPr>
        <p:spPr>
          <a:xfrm>
            <a:off x="457199" y="499596"/>
            <a:ext cx="828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All Big 4 firms are present in the semiconductor audit space, with EY and KPMG seeming to have a bigger presence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287" name="Google Shape;1287;g2ecbd9d9bc7_0_1278"/>
          <p:cNvSpPr txBox="1"/>
          <p:nvPr/>
        </p:nvSpPr>
        <p:spPr>
          <a:xfrm>
            <a:off x="457201" y="1517686"/>
            <a:ext cx="1950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Deloitte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Arm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Marvell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TSMC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Winbond</a:t>
            </a:r>
            <a:endParaRPr/>
          </a:p>
          <a:p>
            <a:pPr marL="1714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  <a:p>
            <a:pPr marL="1714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288" name="Google Shape;1288;g2ecbd9d9bc7_0_1278"/>
          <p:cNvSpPr txBox="1"/>
          <p:nvPr/>
        </p:nvSpPr>
        <p:spPr>
          <a:xfrm>
            <a:off x="6736080" y="1517686"/>
            <a:ext cx="1950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KPMG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Applied Materials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ASM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GlobalFoundries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Infineon</a:t>
            </a:r>
            <a:endParaRPr dirty="0"/>
          </a:p>
        </p:txBody>
      </p:sp>
      <p:sp>
        <p:nvSpPr>
          <p:cNvPr id="1289" name="Google Shape;1289;g2ecbd9d9bc7_0_1278"/>
          <p:cNvSpPr txBox="1"/>
          <p:nvPr/>
        </p:nvSpPr>
        <p:spPr>
          <a:xfrm>
            <a:off x="2283460" y="1517686"/>
            <a:ext cx="2059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EY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Advantest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Analog Devices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AMD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Intel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MediaTek</a:t>
            </a:r>
            <a:endParaRPr dirty="0"/>
          </a:p>
        </p:txBody>
      </p:sp>
      <p:sp>
        <p:nvSpPr>
          <p:cNvPr id="1290" name="Google Shape;1290;g2ecbd9d9bc7_0_1278"/>
          <p:cNvSpPr txBox="1"/>
          <p:nvPr/>
        </p:nvSpPr>
        <p:spPr>
          <a:xfrm>
            <a:off x="4765041" y="1517686"/>
            <a:ext cx="1950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PwC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Amkor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ASML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Broadcom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Teradyne</a:t>
            </a:r>
            <a:endParaRPr dirty="0"/>
          </a:p>
        </p:txBody>
      </p:sp>
      <p:sp>
        <p:nvSpPr>
          <p:cNvPr id="1291" name="Google Shape;1291;g2ecbd9d9bc7_0_1278"/>
          <p:cNvSpPr txBox="1"/>
          <p:nvPr/>
        </p:nvSpPr>
        <p:spPr>
          <a:xfrm>
            <a:off x="360218" y="1184564"/>
            <a:ext cx="468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Audit 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clients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 by firm</a:t>
            </a:r>
            <a:r>
              <a:rPr lang="en-US" sz="1400" b="0" i="0" u="none" strike="noStrike" cap="none" baseline="3000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1</a:t>
            </a:r>
            <a:endParaRPr/>
          </a:p>
        </p:txBody>
      </p:sp>
      <p:sp>
        <p:nvSpPr>
          <p:cNvPr id="1292" name="Google Shape;1292;g2ecbd9d9bc7_0_1278"/>
          <p:cNvSpPr txBox="1"/>
          <p:nvPr/>
        </p:nvSpPr>
        <p:spPr>
          <a:xfrm>
            <a:off x="831272" y="4731327"/>
            <a:ext cx="7893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1. Source: Companies’ 10k reports from latest fiscal year</a:t>
            </a:r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5"/>
          <p:cNvSpPr txBox="1"/>
          <p:nvPr/>
        </p:nvSpPr>
        <p:spPr>
          <a:xfrm>
            <a:off x="457200" y="499596"/>
            <a:ext cx="835152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Deloitte, Accenture, and Capgemini among the leaders in content generation, as well as KPMG, McKinsey, and BCG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447" name="Google Shape;1447;p15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8" name="Google Shape;1448;p15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5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17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450" name="Google Shape;1450;p15"/>
          <p:cNvSpPr txBox="1"/>
          <p:nvPr/>
        </p:nvSpPr>
        <p:spPr>
          <a:xfrm>
            <a:off x="388620" y="1196340"/>
            <a:ext cx="8244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Topic relevance of semiconductor-related articles, by company</a:t>
            </a:r>
            <a:endParaRPr sz="1200" b="0" i="0" u="none" strike="noStrike" cap="none" baseline="30000">
              <a:solidFill>
                <a:schemeClr val="accent4"/>
              </a:solidFill>
              <a:latin typeface="Exo"/>
              <a:ea typeface="Exo"/>
              <a:cs typeface="Exo"/>
              <a:sym typeface="Exo"/>
            </a:endParaRPr>
          </a:p>
        </p:txBody>
      </p:sp>
      <p:graphicFrame>
        <p:nvGraphicFramePr>
          <p:cNvPr id="1451" name="Google Shape;1451;p15"/>
          <p:cNvGraphicFramePr/>
          <p:nvPr/>
        </p:nvGraphicFramePr>
        <p:xfrm>
          <a:off x="481150" y="1597363"/>
          <a:ext cx="8464275" cy="2714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Average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Big 4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MBB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Technology consulting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Mid-sized accounting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KPMG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Deloitte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PwC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McK</a:t>
                      </a:r>
                      <a:endParaRPr sz="800" b="0" i="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BCG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Bain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Accent.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Capgem.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Cogniz.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Infosys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BDO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Grant T.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Mazars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Government investment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1A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074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D70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78B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DA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579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A6D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58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79C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BB1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6D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Sustainability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1A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56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0.79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2A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466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C6F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8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365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F8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C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F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5E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6E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0D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Talent retention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9A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A7E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C6F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5AB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1B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D7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67A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6C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F7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79C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9C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3BA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3D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Regulatory risks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DB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286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97D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499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AB0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38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A7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8D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C9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89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5C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CB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FD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CD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2D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Cybersecurity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9C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5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B9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4A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DB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B9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D9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4C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2B9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Advanced node technologies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EC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4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68A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9C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0C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78B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88C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6A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FDB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ED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5F4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A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Quantum computing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EC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87C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F73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C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0D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062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579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4F2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488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A7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9F9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7F6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IP risks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0C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0A6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0B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D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CA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79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5E1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7AD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6B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5E1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1C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F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DE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2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Generative AI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2C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0B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77B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1C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BD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D81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0B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4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2A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398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8D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7B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A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3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Geopolitical tensions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2C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59B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C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FC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2B9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BC2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AD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2F0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A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D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Operational complexity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2C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5AB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A9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D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4C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8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7E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6A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2B9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C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1EF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FD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2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5g / 6g networks</a:t>
                      </a:r>
                      <a:endParaRPr sz="800" i="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9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94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C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B0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B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8A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9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0.13`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6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Average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0.38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AC2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0.51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D9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8C7F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FB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0.37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4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488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B8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5E1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0.50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39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CA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0.28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CD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1C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0.18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DEB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AE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1000" b="1" u="none" strike="noStrike" cap="none" dirty="0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B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452" name="Google Shape;1452;p15"/>
          <p:cNvSpPr txBox="1"/>
          <p:nvPr/>
        </p:nvSpPr>
        <p:spPr>
          <a:xfrm>
            <a:off x="800100" y="4553517"/>
            <a:ext cx="687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Note: </a:t>
            </a: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Similarity scores represent the semantic similarity between an article and a topic. Values range from 0 to 1 . Scores are directional. They do not represent percentages or tangible metrics, and they should not be used to calculate composite metrics (e.g., ratio between relevance of two different topics)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1860D706-5067-6982-9381-03A6843E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5">
            <a:extLst>
              <a:ext uri="{FF2B5EF4-FFF2-40B4-BE49-F238E27FC236}">
                <a16:creationId xmlns:a16="http://schemas.microsoft.com/office/drawing/2014/main" id="{FF87F8C2-8316-9C86-B58B-CAE82844137A}"/>
              </a:ext>
            </a:extLst>
          </p:cNvPr>
          <p:cNvSpPr txBox="1"/>
          <p:nvPr/>
        </p:nvSpPr>
        <p:spPr>
          <a:xfrm>
            <a:off x="457200" y="499596"/>
            <a:ext cx="835152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Deloitte, Accenture, and Capgemini among the leaders in content generation, as well as KPMG, McKinsey, and BCG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447" name="Google Shape;1447;p15">
            <a:extLst>
              <a:ext uri="{FF2B5EF4-FFF2-40B4-BE49-F238E27FC236}">
                <a16:creationId xmlns:a16="http://schemas.microsoft.com/office/drawing/2014/main" id="{03570839-C706-3F11-0F12-5933A333F5E1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8" name="Google Shape;1448;p15">
            <a:extLst>
              <a:ext uri="{FF2B5EF4-FFF2-40B4-BE49-F238E27FC236}">
                <a16:creationId xmlns:a16="http://schemas.microsoft.com/office/drawing/2014/main" id="{2D6AB3DB-4C83-28BC-06B2-D7D26DA285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5">
            <a:extLst>
              <a:ext uri="{FF2B5EF4-FFF2-40B4-BE49-F238E27FC236}">
                <a16:creationId xmlns:a16="http://schemas.microsoft.com/office/drawing/2014/main" id="{420B5FB8-7C68-041B-15EB-3E51FC29783E}"/>
              </a:ext>
            </a:extLst>
          </p:cNvPr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18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450" name="Google Shape;1450;p15">
            <a:extLst>
              <a:ext uri="{FF2B5EF4-FFF2-40B4-BE49-F238E27FC236}">
                <a16:creationId xmlns:a16="http://schemas.microsoft.com/office/drawing/2014/main" id="{0D597B0C-BA49-EC02-E07D-32C8887C98F6}"/>
              </a:ext>
            </a:extLst>
          </p:cNvPr>
          <p:cNvSpPr txBox="1"/>
          <p:nvPr/>
        </p:nvSpPr>
        <p:spPr>
          <a:xfrm>
            <a:off x="388620" y="1196340"/>
            <a:ext cx="8244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Topic relevance of semiconductor-related articles, by company</a:t>
            </a:r>
            <a:endParaRPr sz="1200" b="0" i="0" u="none" strike="noStrike" cap="none" baseline="30000">
              <a:solidFill>
                <a:schemeClr val="accent4"/>
              </a:solidFill>
              <a:latin typeface="Exo"/>
              <a:ea typeface="Exo"/>
              <a:cs typeface="Exo"/>
              <a:sym typeface="Exo"/>
            </a:endParaRPr>
          </a:p>
        </p:txBody>
      </p:sp>
      <p:graphicFrame>
        <p:nvGraphicFramePr>
          <p:cNvPr id="1451" name="Google Shape;1451;p15">
            <a:extLst>
              <a:ext uri="{FF2B5EF4-FFF2-40B4-BE49-F238E27FC236}">
                <a16:creationId xmlns:a16="http://schemas.microsoft.com/office/drawing/2014/main" id="{9391881D-9D6C-73E1-F6ED-CCFB14409A32}"/>
              </a:ext>
            </a:extLst>
          </p:cNvPr>
          <p:cNvGraphicFramePr/>
          <p:nvPr/>
        </p:nvGraphicFramePr>
        <p:xfrm>
          <a:off x="481150" y="1597363"/>
          <a:ext cx="8464275" cy="2714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Average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Big 4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MBB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Technology consulting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Mid-sized accounting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KPMG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Deloitte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PwC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McK</a:t>
                      </a:r>
                      <a:endParaRPr sz="800" b="0" i="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BCG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Bain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Accent.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Capgem.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Cogniz.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Infosys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BDO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Grant T.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Mazars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Government investment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1A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074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D70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78B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DA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579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A6D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58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79C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BB1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6D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Sustainability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1A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56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0.79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2A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466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C6F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8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365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F8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C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F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5E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6E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0D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Talent retention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9A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A7E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C6F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5AB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1B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D7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67A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6C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F7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79C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9C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3BA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3D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Regulatory risks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DB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286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97D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499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AB0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38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A7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8D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C9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89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5C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CB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FD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CD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2D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Cybersecurity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9C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5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B9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4A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DB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B9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D9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4C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2B9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Advanced node technologies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EC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4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68A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9C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0C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78B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88C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6A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FDB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ED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5F4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A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Quantum computing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EC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87C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F73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C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0D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062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579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4F2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488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A7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9F9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7F6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IP risks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0C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0A6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0B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D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CA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79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5E1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7AD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6B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5E1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1C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F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DE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2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Generative AI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2C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0B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77B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1C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BD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D81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0B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4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2A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398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8D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7B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A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3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Geopolitical tensions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2C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59B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C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FC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2B9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BC2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AD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2F0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A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D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Operational complexity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2C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5AB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A9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D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4C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8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7E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6A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2B9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C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1EF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FD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2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5g / 6g networks</a:t>
                      </a:r>
                      <a:endParaRPr sz="800" i="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9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94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C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B0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B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8A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9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0.13`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6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Average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0.38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AC2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0.51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D9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8C7F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FB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0.37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4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488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B8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5E1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0.50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39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CA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0.28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CD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1C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0.18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DEB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AE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1000" b="1" u="none" strike="noStrike" cap="none" dirty="0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B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452" name="Google Shape;1452;p15">
            <a:extLst>
              <a:ext uri="{FF2B5EF4-FFF2-40B4-BE49-F238E27FC236}">
                <a16:creationId xmlns:a16="http://schemas.microsoft.com/office/drawing/2014/main" id="{7A9A7184-9750-8F7A-E2D5-03C6AD2A0753}"/>
              </a:ext>
            </a:extLst>
          </p:cNvPr>
          <p:cNvSpPr txBox="1"/>
          <p:nvPr/>
        </p:nvSpPr>
        <p:spPr>
          <a:xfrm>
            <a:off x="800100" y="4553517"/>
            <a:ext cx="687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Note: </a:t>
            </a: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Similarity scores represent the semantic similarity between an article and a topic. Values range from 0 to 1 . Scores are directional. They do not represent percentages or tangible metrics, and they should not be used to calculate composite metrics (e.g., ratio between relevance of two different topics)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5256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895D017B-1BA0-4FBE-8BE0-71F8F050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5">
            <a:extLst>
              <a:ext uri="{FF2B5EF4-FFF2-40B4-BE49-F238E27FC236}">
                <a16:creationId xmlns:a16="http://schemas.microsoft.com/office/drawing/2014/main" id="{02784838-ECE1-8FC7-6EFC-3F3D066E0E84}"/>
              </a:ext>
            </a:extLst>
          </p:cNvPr>
          <p:cNvSpPr txBox="1"/>
          <p:nvPr/>
        </p:nvSpPr>
        <p:spPr>
          <a:xfrm>
            <a:off x="457200" y="499596"/>
            <a:ext cx="835152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Deloitte, Accenture, and Capgemini among the leaders in content generation, as well as KPMG, McKinsey, and BCG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447" name="Google Shape;1447;p15">
            <a:extLst>
              <a:ext uri="{FF2B5EF4-FFF2-40B4-BE49-F238E27FC236}">
                <a16:creationId xmlns:a16="http://schemas.microsoft.com/office/drawing/2014/main" id="{BD437240-20E4-EDD8-1AA5-04983B6B3BCA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8" name="Google Shape;1448;p15">
            <a:extLst>
              <a:ext uri="{FF2B5EF4-FFF2-40B4-BE49-F238E27FC236}">
                <a16:creationId xmlns:a16="http://schemas.microsoft.com/office/drawing/2014/main" id="{A6F42DEE-CF54-FE75-F51B-DE034BCB17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5">
            <a:extLst>
              <a:ext uri="{FF2B5EF4-FFF2-40B4-BE49-F238E27FC236}">
                <a16:creationId xmlns:a16="http://schemas.microsoft.com/office/drawing/2014/main" id="{C0E72661-3EB1-9C32-AE67-A5CEB9834898}"/>
              </a:ext>
            </a:extLst>
          </p:cNvPr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19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450" name="Google Shape;1450;p15">
            <a:extLst>
              <a:ext uri="{FF2B5EF4-FFF2-40B4-BE49-F238E27FC236}">
                <a16:creationId xmlns:a16="http://schemas.microsoft.com/office/drawing/2014/main" id="{B4E4CF15-E287-C7AD-C709-3B17A8912D8E}"/>
              </a:ext>
            </a:extLst>
          </p:cNvPr>
          <p:cNvSpPr txBox="1"/>
          <p:nvPr/>
        </p:nvSpPr>
        <p:spPr>
          <a:xfrm>
            <a:off x="388620" y="1196340"/>
            <a:ext cx="8244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Topic relevance of semiconductor-related articles, by company</a:t>
            </a:r>
            <a:endParaRPr sz="1200" b="0" i="0" u="none" strike="noStrike" cap="none" baseline="30000" dirty="0">
              <a:solidFill>
                <a:schemeClr val="accent4"/>
              </a:solidFill>
              <a:latin typeface="Exo"/>
              <a:ea typeface="Exo"/>
              <a:cs typeface="Exo"/>
              <a:sym typeface="Exo"/>
            </a:endParaRPr>
          </a:p>
        </p:txBody>
      </p:sp>
      <p:graphicFrame>
        <p:nvGraphicFramePr>
          <p:cNvPr id="1451" name="Google Shape;1451;p15">
            <a:extLst>
              <a:ext uri="{FF2B5EF4-FFF2-40B4-BE49-F238E27FC236}">
                <a16:creationId xmlns:a16="http://schemas.microsoft.com/office/drawing/2014/main" id="{D371A793-4CBA-3B26-3D0A-FF90A216F935}"/>
              </a:ext>
            </a:extLst>
          </p:cNvPr>
          <p:cNvGraphicFramePr/>
          <p:nvPr/>
        </p:nvGraphicFramePr>
        <p:xfrm>
          <a:off x="481150" y="1597363"/>
          <a:ext cx="8464275" cy="2714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70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Average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Big 4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MBB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Technology consulting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accent4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Mid-sized accounting</a:t>
                      </a:r>
                      <a:endParaRPr sz="1000" u="none" strike="noStrike" cap="none">
                        <a:solidFill>
                          <a:schemeClr val="accent4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KPMG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Deloitte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PwC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McK</a:t>
                      </a:r>
                      <a:endParaRPr sz="800" b="0" i="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BCG</a:t>
                      </a:r>
                      <a:endParaRPr sz="800" u="none" strike="noStrike" cap="none" dirty="0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Bain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Accent.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Capgem.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Cogniz.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Infosys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BDO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Grant T.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Mazars</a:t>
                      </a:r>
                      <a:endParaRPr sz="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90A6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Government investment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1A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074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D70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78B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DA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579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A6D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58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79C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BB1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6D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9D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Sustainability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1A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56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0.79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3423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2A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466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C6F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8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365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F8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C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FC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5E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6E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0D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Talent retention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9A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A7E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C6F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5AB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1B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D7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67A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6CF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F72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79C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9C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3BA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3D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Regulatory risks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DB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286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97D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499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AB0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38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A7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8D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C9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89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5C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CB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FD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CD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2D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Cybersecurity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9C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5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B9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4A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DB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B9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D9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4C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2B9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Advanced node technologies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EC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49A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68A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9C0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0C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78B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88C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6A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FDB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ED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5F4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AE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Quantum computing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EC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87C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F73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3CC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0D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0.63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7062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579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4F2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9488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A7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9F9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7F6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IP risks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0C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0A6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0B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D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CA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79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5E1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7AD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6B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5E1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1C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F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DE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2F1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Generative AI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2C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0B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77B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1C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BD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8D81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0B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4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2A8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398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8D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7B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A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3F1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Geopolitical tensions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2C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59B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C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FC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9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2B9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BC2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BE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AD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2F0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A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D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Operational complexity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2C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5AB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A9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D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4C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89E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ABA1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7E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0.45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B6A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C2B9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E4E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0.28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C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1EF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0.27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FD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2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5g / 6g networks</a:t>
                      </a:r>
                      <a:endParaRPr sz="800" i="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0.46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9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94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0.33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C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0.31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AB0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B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3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8AF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0.49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9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0.24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D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0.10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0.12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0.13`</a:t>
                      </a:r>
                      <a:endParaRPr sz="800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6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Average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0.38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AC2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0.51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D9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0.56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8C7F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0.42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FB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0.37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CC4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0.54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488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0.52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B8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0.23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5E1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0.50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39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0.47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CA2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0.28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CD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0.34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1C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0.18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DEB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1000" b="1" u="none" strike="noStrike" cap="none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AE7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chemeClr val="dk2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0.20</a:t>
                      </a:r>
                      <a:endParaRPr sz="1000" b="1" u="none" strike="noStrike" cap="none" dirty="0">
                        <a:solidFill>
                          <a:schemeClr val="dk2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B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452" name="Google Shape;1452;p15">
            <a:extLst>
              <a:ext uri="{FF2B5EF4-FFF2-40B4-BE49-F238E27FC236}">
                <a16:creationId xmlns:a16="http://schemas.microsoft.com/office/drawing/2014/main" id="{1846A27B-C7FA-27CC-15C4-574F292471DF}"/>
              </a:ext>
            </a:extLst>
          </p:cNvPr>
          <p:cNvSpPr txBox="1"/>
          <p:nvPr/>
        </p:nvSpPr>
        <p:spPr>
          <a:xfrm>
            <a:off x="800100" y="4553517"/>
            <a:ext cx="687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Note: </a:t>
            </a: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Similarity scores represent the semantic similarity between an article and a topic. Values range from 0 to 1 . Scores are directional. They do not represent percentages or tangible metrics, and they should not be used to calculate composite metrics (e.g., ratio between relevance of two different topics)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81872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914400" y="544196"/>
            <a:ext cx="73152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Introductions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24" name="Google Shape;124;p18"/>
          <p:cNvSpPr/>
          <p:nvPr/>
        </p:nvSpPr>
        <p:spPr>
          <a:xfrm rot="5400000">
            <a:off x="-380825" y="380700"/>
            <a:ext cx="1545300" cy="783900"/>
          </a:xfrm>
          <a:prstGeom prst="rtTriangl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5562624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Carlo Sanchez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Director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2545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624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913240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Oliver Halter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Partner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7206421" y="1836932"/>
            <a:ext cx="1473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Daniela Terrizzi, PhD, RN Manager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206421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James Zuercher 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Associate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6421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2382545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Jordan Katz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Partner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06421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3240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07357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5562624" y="213585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Experienced healthcare consultant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Ex-BCG, UofC MBA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913240" y="2135854"/>
            <a:ext cx="1197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30 years experience in enterprise tech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7206420" y="2135854"/>
            <a:ext cx="1482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Asst Prof UIC, 25 years healthcare experience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Fulbright Scholar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7206421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Experienced healthcare consultant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UofC MBA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2382545" y="2135854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Leader of Manifold’s HealthCare practice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3907357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Al Klein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913240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Tom Weakland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907357" y="1836932"/>
            <a:ext cx="1473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Erich Klotz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Director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5562624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Kelly Pollard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Associate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2382545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Mary Van De Kamp 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3907357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30+ years experience in </a:t>
            </a: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healthcare technology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913240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Led PwC’s Healthcare Advisory Practice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3907357" y="2135854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16 years experience in healthcare tech architecture &amp; strategy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5562624" y="40226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RN and healthcare consultant</a:t>
            </a:r>
            <a:b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</a:b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MBA NYU Stern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2382545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Former Chief Clinical Officer, Kindred HealthCare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11">
            <a:alphaModFix amt="87000"/>
          </a:blip>
          <a:srcRect/>
          <a:stretch/>
        </p:blipFill>
        <p:spPr>
          <a:xfrm>
            <a:off x="5562624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07357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82545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4400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210DADDE-447C-45AE-BA30-40FC2AFB528A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840533"/>
          <a:ext cx="7848600" cy="3595871"/>
        </p:xfrm>
        <a:graphic>
          <a:graphicData uri="http://schemas.openxmlformats.org/drawingml/2006/table">
            <a:tbl>
              <a:tblPr firstRow="1" bandRow="1"/>
              <a:tblGrid>
                <a:gridCol w="1423520">
                  <a:extLst>
                    <a:ext uri="{9D8B030D-6E8A-4147-A177-3AD203B41FA5}">
                      <a16:colId xmlns:a16="http://schemas.microsoft.com/office/drawing/2014/main" val="318848129"/>
                    </a:ext>
                  </a:extLst>
                </a:gridCol>
                <a:gridCol w="1624206">
                  <a:extLst>
                    <a:ext uri="{9D8B030D-6E8A-4147-A177-3AD203B41FA5}">
                      <a16:colId xmlns:a16="http://schemas.microsoft.com/office/drawing/2014/main" val="2655960057"/>
                    </a:ext>
                  </a:extLst>
                </a:gridCol>
                <a:gridCol w="1147379">
                  <a:extLst>
                    <a:ext uri="{9D8B030D-6E8A-4147-A177-3AD203B41FA5}">
                      <a16:colId xmlns:a16="http://schemas.microsoft.com/office/drawing/2014/main" val="3434104517"/>
                    </a:ext>
                  </a:extLst>
                </a:gridCol>
                <a:gridCol w="1411578">
                  <a:extLst>
                    <a:ext uri="{9D8B030D-6E8A-4147-A177-3AD203B41FA5}">
                      <a16:colId xmlns:a16="http://schemas.microsoft.com/office/drawing/2014/main" val="1496526245"/>
                    </a:ext>
                  </a:extLst>
                </a:gridCol>
                <a:gridCol w="1237961">
                  <a:extLst>
                    <a:ext uri="{9D8B030D-6E8A-4147-A177-3AD203B41FA5}">
                      <a16:colId xmlns:a16="http://schemas.microsoft.com/office/drawing/2014/main" val="3891550788"/>
                    </a:ext>
                  </a:extLst>
                </a:gridCol>
                <a:gridCol w="1003956">
                  <a:extLst>
                    <a:ext uri="{9D8B030D-6E8A-4147-A177-3AD203B41FA5}">
                      <a16:colId xmlns:a16="http://schemas.microsoft.com/office/drawing/2014/main" val="2401582428"/>
                    </a:ext>
                  </a:extLst>
                </a:gridCol>
              </a:tblGrid>
              <a:tr h="344271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External Endpoints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SAP</a:t>
                      </a:r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Other systems</a:t>
                      </a:r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Manual / Excel</a:t>
                      </a:r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TBD</a:t>
                      </a:r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946699"/>
                  </a:ext>
                </a:extLst>
              </a:tr>
              <a:tr h="704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Credit application</a:t>
                      </a:r>
                      <a:b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</a:br>
                      <a:r>
                        <a:rPr lang="en-US" sz="80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(</a:t>
                      </a:r>
                      <a:r>
                        <a:rPr lang="en-US" sz="800" i="1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Only needed for new vendors selling on credit)</a:t>
                      </a:r>
                      <a:endParaRPr lang="en-US" sz="1050" i="1" dirty="0">
                        <a:solidFill>
                          <a:schemeClr val="accent4"/>
                        </a:solidFill>
                        <a:latin typeface="Exo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192450"/>
                  </a:ext>
                </a:extLst>
              </a:tr>
              <a:tr h="284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Vendor creation</a:t>
                      </a:r>
                      <a:b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</a:br>
                      <a:r>
                        <a:rPr lang="en-US" sz="80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(</a:t>
                      </a:r>
                      <a:r>
                        <a:rPr lang="en-US" sz="800" i="1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Only needed for new vendors)</a:t>
                      </a:r>
                      <a:endParaRPr lang="en-US" sz="1050" i="1" dirty="0">
                        <a:solidFill>
                          <a:schemeClr val="accent4"/>
                        </a:solidFill>
                        <a:latin typeface="Exo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2088143"/>
                  </a:ext>
                </a:extLst>
              </a:tr>
              <a:tr h="2051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P2P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7355061"/>
                  </a:ext>
                </a:extLst>
              </a:tr>
            </a:tbl>
          </a:graphicData>
        </a:graphic>
      </p:graphicFrame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E32C193-03A8-4D02-9B5C-7B8BF725B695}"/>
              </a:ext>
            </a:extLst>
          </p:cNvPr>
          <p:cNvCxnSpPr>
            <a:cxnSpLocks/>
            <a:stCxn id="67" idx="2"/>
            <a:endCxn id="64" idx="0"/>
          </p:cNvCxnSpPr>
          <p:nvPr/>
        </p:nvCxnSpPr>
        <p:spPr>
          <a:xfrm>
            <a:off x="4445045" y="4049039"/>
            <a:ext cx="0" cy="149286"/>
          </a:xfrm>
          <a:prstGeom prst="straightConnector1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0B0F15D-E2B6-444E-8152-55F23A575451}"/>
              </a:ext>
            </a:extLst>
          </p:cNvPr>
          <p:cNvCxnSpPr>
            <a:cxnSpLocks/>
            <a:stCxn id="62" idx="2"/>
            <a:endCxn id="67" idx="0"/>
          </p:cNvCxnSpPr>
          <p:nvPr/>
        </p:nvCxnSpPr>
        <p:spPr>
          <a:xfrm>
            <a:off x="4445045" y="3645001"/>
            <a:ext cx="0" cy="262072"/>
          </a:xfrm>
          <a:prstGeom prst="straightConnector1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51;p1"/>
          <p:cNvSpPr/>
          <p:nvPr/>
        </p:nvSpPr>
        <p:spPr>
          <a:xfrm rot="5400000">
            <a:off x="-380825" y="380700"/>
            <a:ext cx="1545300" cy="783900"/>
          </a:xfrm>
          <a:prstGeom prst="rtTriangl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4">
            <a:alphaModFix/>
          </a:blip>
          <a:srcRect l="24196"/>
          <a:stretch/>
        </p:blipFill>
        <p:spPr>
          <a:xfrm>
            <a:off x="8194376" y="4750851"/>
            <a:ext cx="647226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 txBox="1">
            <a:spLocks noGrp="1"/>
          </p:cNvSpPr>
          <p:nvPr>
            <p:ph type="sldNum" idx="12"/>
          </p:nvPr>
        </p:nvSpPr>
        <p:spPr>
          <a:xfrm>
            <a:off x="768900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54" name="Google Shape;54;p1"/>
          <p:cNvSpPr txBox="1"/>
          <p:nvPr/>
        </p:nvSpPr>
        <p:spPr>
          <a:xfrm>
            <a:off x="914399" y="247650"/>
            <a:ext cx="7772401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P2P | Systems Needed for STL Go-Live </a:t>
            </a:r>
            <a:r>
              <a:rPr lang="en-US" i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(Model 1: Inbound &amp; Outbound via 3PL)</a:t>
            </a:r>
            <a:r>
              <a:rPr lang="en-US" b="0" i="0" u="none" strike="noStrike" cap="none" dirty="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0" i="0" u="none" strike="noStrike" cap="none" dirty="0">
              <a:solidFill>
                <a:schemeClr val="accent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A19AA9-0761-4154-B050-B78DC80079C8}"/>
              </a:ext>
            </a:extLst>
          </p:cNvPr>
          <p:cNvCxnSpPr>
            <a:cxnSpLocks/>
            <a:stCxn id="34" idx="3"/>
            <a:endCxn id="62" idx="1"/>
          </p:cNvCxnSpPr>
          <p:nvPr/>
        </p:nvCxnSpPr>
        <p:spPr>
          <a:xfrm flipV="1">
            <a:off x="3752219" y="3574018"/>
            <a:ext cx="189906" cy="1234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5">
            <a:extLst>
              <a:ext uri="{FF2B5EF4-FFF2-40B4-BE49-F238E27FC236}">
                <a16:creationId xmlns:a16="http://schemas.microsoft.com/office/drawing/2014/main" id="{0EC26515-EDFA-4A67-8371-5E9291699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3503035"/>
            <a:ext cx="1828800" cy="144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Invoice generation</a:t>
            </a:r>
          </a:p>
        </p:txBody>
      </p:sp>
      <p:sp>
        <p:nvSpPr>
          <p:cNvPr id="86" name="Rectangle 25">
            <a:extLst>
              <a:ext uri="{FF2B5EF4-FFF2-40B4-BE49-F238E27FC236}">
                <a16:creationId xmlns:a16="http://schemas.microsoft.com/office/drawing/2014/main" id="{7E715FA5-D37C-4084-801C-953F19391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116" y="247650"/>
            <a:ext cx="862084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1000" dirty="0">
                <a:solidFill>
                  <a:schemeClr val="bg2"/>
                </a:solidFill>
                <a:latin typeface="Exo" panose="020B0604020202020204" charset="0"/>
              </a:rPr>
              <a:t>Preliminary</a:t>
            </a:r>
            <a:endParaRPr lang="en-US" altLang="en-US" sz="1000" dirty="0">
              <a:solidFill>
                <a:schemeClr val="bg2"/>
              </a:solidFill>
              <a:latin typeface="Exo" panose="020B0604020202020204" charset="0"/>
              <a:ea typeface="+mn-ea"/>
              <a:cs typeface="+mn-cs"/>
            </a:endParaRPr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40134CCB-FD72-42A6-BCAE-80DE6A22F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3093462"/>
            <a:ext cx="1828800" cy="144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PO receipt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A4C59B1-67F1-4086-89B5-EFA8EDD11D22}"/>
              </a:ext>
            </a:extLst>
          </p:cNvPr>
          <p:cNvCxnSpPr>
            <a:cxnSpLocks/>
            <a:stCxn id="69" idx="1"/>
            <a:endCxn id="73" idx="3"/>
          </p:cNvCxnSpPr>
          <p:nvPr/>
        </p:nvCxnSpPr>
        <p:spPr>
          <a:xfrm flipH="1">
            <a:off x="3752219" y="3164445"/>
            <a:ext cx="189906" cy="1234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25">
            <a:extLst>
              <a:ext uri="{FF2B5EF4-FFF2-40B4-BE49-F238E27FC236}">
                <a16:creationId xmlns:a16="http://schemas.microsoft.com/office/drawing/2014/main" id="{7A0083F8-B38D-497A-9B68-FDA6C92DF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4198325"/>
            <a:ext cx="1828800" cy="144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Payment receipt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FB0AC0E-54FE-4197-8131-DB24DBAFEFAD}"/>
              </a:ext>
            </a:extLst>
          </p:cNvPr>
          <p:cNvCxnSpPr>
            <a:cxnSpLocks/>
            <a:stCxn id="64" idx="1"/>
            <a:endCxn id="169" idx="3"/>
          </p:cNvCxnSpPr>
          <p:nvPr/>
        </p:nvCxnSpPr>
        <p:spPr>
          <a:xfrm flipH="1">
            <a:off x="3752219" y="4269308"/>
            <a:ext cx="189906" cy="1234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C3807FF-5FAA-4001-83B3-F90248E7DA26}"/>
              </a:ext>
            </a:extLst>
          </p:cNvPr>
          <p:cNvCxnSpPr>
            <a:cxnSpLocks/>
            <a:stCxn id="65" idx="2"/>
            <a:endCxn id="63" idx="0"/>
          </p:cNvCxnSpPr>
          <p:nvPr/>
        </p:nvCxnSpPr>
        <p:spPr>
          <a:xfrm>
            <a:off x="4445045" y="2718933"/>
            <a:ext cx="0" cy="121439"/>
          </a:xfrm>
          <a:prstGeom prst="straightConnector1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72BF6D8-DA41-4C87-A13E-58BE8D1BE114}"/>
              </a:ext>
            </a:extLst>
          </p:cNvPr>
          <p:cNvCxnSpPr>
            <a:cxnSpLocks/>
          </p:cNvCxnSpPr>
          <p:nvPr/>
        </p:nvCxnSpPr>
        <p:spPr>
          <a:xfrm>
            <a:off x="2739332" y="3786471"/>
            <a:ext cx="1531735" cy="120602"/>
          </a:xfrm>
          <a:prstGeom prst="bentConnector2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9B1890E-35BB-4353-BF9B-EACD87D460C5}"/>
              </a:ext>
            </a:extLst>
          </p:cNvPr>
          <p:cNvCxnSpPr>
            <a:cxnSpLocks/>
            <a:stCxn id="68" idx="1"/>
            <a:endCxn id="128" idx="3"/>
          </p:cNvCxnSpPr>
          <p:nvPr/>
        </p:nvCxnSpPr>
        <p:spPr>
          <a:xfrm flipH="1">
            <a:off x="3752219" y="1358722"/>
            <a:ext cx="2762987" cy="0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25">
            <a:extLst>
              <a:ext uri="{FF2B5EF4-FFF2-40B4-BE49-F238E27FC236}">
                <a16:creationId xmlns:a16="http://schemas.microsoft.com/office/drawing/2014/main" id="{4C710719-1931-4CA1-B1BD-CA76923F8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1287739"/>
            <a:ext cx="1828800" cy="141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Credit </a:t>
            </a:r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</a:rPr>
              <a:t>app.</a:t>
            </a:r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 processing </a:t>
            </a:r>
          </a:p>
        </p:txBody>
      </p:sp>
      <p:sp>
        <p:nvSpPr>
          <p:cNvPr id="130" name="Rectangle 25">
            <a:extLst>
              <a:ext uri="{FF2B5EF4-FFF2-40B4-BE49-F238E27FC236}">
                <a16:creationId xmlns:a16="http://schemas.microsoft.com/office/drawing/2014/main" id="{22E6A9B0-0023-4977-99C3-EC656E10C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1592539"/>
            <a:ext cx="1828800" cy="141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Credit app. approval 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70995F3-3BFC-4C8C-80A3-D39B5FB6AD96}"/>
              </a:ext>
            </a:extLst>
          </p:cNvPr>
          <p:cNvCxnSpPr>
            <a:cxnSpLocks/>
            <a:stCxn id="130" idx="3"/>
            <a:endCxn id="66" idx="1"/>
          </p:cNvCxnSpPr>
          <p:nvPr/>
        </p:nvCxnSpPr>
        <p:spPr>
          <a:xfrm>
            <a:off x="3752219" y="1663522"/>
            <a:ext cx="2762987" cy="0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0B9497C-ACFF-4F96-96F8-084F91707C62}"/>
              </a:ext>
            </a:extLst>
          </p:cNvPr>
          <p:cNvCxnSpPr>
            <a:cxnSpLocks/>
            <a:stCxn id="63" idx="2"/>
            <a:endCxn id="69" idx="0"/>
          </p:cNvCxnSpPr>
          <p:nvPr/>
        </p:nvCxnSpPr>
        <p:spPr>
          <a:xfrm>
            <a:off x="4445045" y="2982338"/>
            <a:ext cx="0" cy="111124"/>
          </a:xfrm>
          <a:prstGeom prst="straightConnector1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5">
            <a:extLst>
              <a:ext uri="{FF2B5EF4-FFF2-40B4-BE49-F238E27FC236}">
                <a16:creationId xmlns:a16="http://schemas.microsoft.com/office/drawing/2014/main" id="{A6948776-F53F-4858-BD63-EBB418AAB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3503035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Invoice receipt</a:t>
            </a:r>
          </a:p>
        </p:txBody>
      </p:sp>
      <p:sp>
        <p:nvSpPr>
          <p:cNvPr id="63" name="Rectangle 25">
            <a:extLst>
              <a:ext uri="{FF2B5EF4-FFF2-40B4-BE49-F238E27FC236}">
                <a16:creationId xmlns:a16="http://schemas.microsoft.com/office/drawing/2014/main" id="{6FE91041-9538-4537-94E2-E150AD67C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2840372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PO generation</a:t>
            </a:r>
          </a:p>
        </p:txBody>
      </p:sp>
      <p:sp>
        <p:nvSpPr>
          <p:cNvPr id="64" name="Rectangle 25">
            <a:extLst>
              <a:ext uri="{FF2B5EF4-FFF2-40B4-BE49-F238E27FC236}">
                <a16:creationId xmlns:a16="http://schemas.microsoft.com/office/drawing/2014/main" id="{F5FF20E6-62F8-4FEE-B2A5-7AB087623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4198325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</a:rPr>
              <a:t>Payment approval</a:t>
            </a:r>
            <a:endParaRPr lang="en-US" altLang="en-US" sz="800" dirty="0">
              <a:latin typeface="Exo" panose="020B0604020202020204" charset="0"/>
              <a:ea typeface="+mn-ea"/>
              <a:cs typeface="+mn-cs"/>
            </a:endParaRPr>
          </a:p>
        </p:txBody>
      </p:sp>
      <p:sp>
        <p:nvSpPr>
          <p:cNvPr id="65" name="Rectangle 25">
            <a:extLst>
              <a:ext uri="{FF2B5EF4-FFF2-40B4-BE49-F238E27FC236}">
                <a16:creationId xmlns:a16="http://schemas.microsoft.com/office/drawing/2014/main" id="{C2332F6A-389E-4CDE-8F9B-728BEAAFD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2576967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PR generation </a:t>
            </a:r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22394366-2CE0-49E4-8E5D-DCB9AA67A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206" y="1592539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Approval notice</a:t>
            </a:r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4885410E-AB7D-42BA-837D-52E0B4A8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3907073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Invoice verification</a:t>
            </a:r>
          </a:p>
        </p:txBody>
      </p:sp>
      <p:sp>
        <p:nvSpPr>
          <p:cNvPr id="68" name="Rectangle 25">
            <a:extLst>
              <a:ext uri="{FF2B5EF4-FFF2-40B4-BE49-F238E27FC236}">
                <a16:creationId xmlns:a16="http://schemas.microsoft.com/office/drawing/2014/main" id="{636256EA-587E-4E03-899D-62EABC122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206" y="1287739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Credit application </a:t>
            </a:r>
          </a:p>
        </p:txBody>
      </p:sp>
      <p:sp>
        <p:nvSpPr>
          <p:cNvPr id="69" name="Rectangle 25">
            <a:extLst>
              <a:ext uri="{FF2B5EF4-FFF2-40B4-BE49-F238E27FC236}">
                <a16:creationId xmlns:a16="http://schemas.microsoft.com/office/drawing/2014/main" id="{EA37D567-3388-490E-B692-6A83AC790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3093462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PO approval</a:t>
            </a:r>
          </a:p>
        </p:txBody>
      </p:sp>
      <p:sp>
        <p:nvSpPr>
          <p:cNvPr id="71" name="Rectangle 25">
            <a:extLst>
              <a:ext uri="{FF2B5EF4-FFF2-40B4-BE49-F238E27FC236}">
                <a16:creationId xmlns:a16="http://schemas.microsoft.com/office/drawing/2014/main" id="{9E44B2DA-9A7E-4501-8C69-B929C6383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227" y="2021208"/>
            <a:ext cx="91440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Vendor creation</a:t>
            </a:r>
          </a:p>
        </p:txBody>
      </p:sp>
      <p:sp>
        <p:nvSpPr>
          <p:cNvPr id="57" name="Rectangle 25">
            <a:extLst>
              <a:ext uri="{FF2B5EF4-FFF2-40B4-BE49-F238E27FC236}">
                <a16:creationId xmlns:a16="http://schemas.microsoft.com/office/drawing/2014/main" id="{D973B367-5746-49A4-870C-F1C2993C3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999" y="3774636"/>
            <a:ext cx="1534799" cy="82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</a:rPr>
              <a:t>3PL: RM r</a:t>
            </a:r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eceipt &amp; storage conf.</a:t>
            </a:r>
          </a:p>
        </p:txBody>
      </p:sp>
      <p:sp>
        <p:nvSpPr>
          <p:cNvPr id="99" name="Rectangle 25">
            <a:extLst>
              <a:ext uri="{FF2B5EF4-FFF2-40B4-BE49-F238E27FC236}">
                <a16:creationId xmlns:a16="http://schemas.microsoft.com/office/drawing/2014/main" id="{274BFD92-C88D-42F9-B910-C9AD1412C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909" y="2406846"/>
            <a:ext cx="128016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PR generation (on GHQ)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8218930-11C0-49BF-8AED-31C4885EA1F1}"/>
              </a:ext>
            </a:extLst>
          </p:cNvPr>
          <p:cNvCxnSpPr>
            <a:stCxn id="99" idx="1"/>
            <a:endCxn id="65" idx="0"/>
          </p:cNvCxnSpPr>
          <p:nvPr/>
        </p:nvCxnSpPr>
        <p:spPr>
          <a:xfrm rot="10800000" flipV="1">
            <a:off x="4445045" y="2477829"/>
            <a:ext cx="700864" cy="99138"/>
          </a:xfrm>
          <a:prstGeom prst="bentConnector2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E648913-92CF-4C2B-879A-35ED91EBB962}"/>
              </a:ext>
            </a:extLst>
          </p:cNvPr>
          <p:cNvSpPr txBox="1"/>
          <p:nvPr/>
        </p:nvSpPr>
        <p:spPr>
          <a:xfrm>
            <a:off x="5081829" y="2539438"/>
            <a:ext cx="108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/>
                </a:solidFill>
                <a:latin typeface="Exo" panose="020B0604020202020204" charset="0"/>
              </a:rPr>
              <a:t>Only needed for </a:t>
            </a:r>
            <a:r>
              <a:rPr lang="en-US" sz="800" i="1" dirty="0" err="1">
                <a:solidFill>
                  <a:schemeClr val="bg2"/>
                </a:solidFill>
                <a:latin typeface="Exo" panose="020B0604020202020204" charset="0"/>
              </a:rPr>
              <a:t>OpEx</a:t>
            </a:r>
            <a:r>
              <a:rPr lang="en-US" sz="800" i="1" dirty="0">
                <a:solidFill>
                  <a:schemeClr val="bg2"/>
                </a:solidFill>
                <a:latin typeface="Exo" panose="020B0604020202020204" charset="0"/>
              </a:rPr>
              <a:t> (on Day 1)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F939B5-7948-4542-9D04-C8AE59E3C96F}"/>
              </a:ext>
            </a:extLst>
          </p:cNvPr>
          <p:cNvCxnSpPr>
            <a:cxnSpLocks/>
          </p:cNvCxnSpPr>
          <p:nvPr/>
        </p:nvCxnSpPr>
        <p:spPr>
          <a:xfrm>
            <a:off x="1133981" y="4890258"/>
            <a:ext cx="34189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A88246-443D-4638-8809-EF71A3642C9D}"/>
              </a:ext>
            </a:extLst>
          </p:cNvPr>
          <p:cNvSpPr txBox="1"/>
          <p:nvPr/>
        </p:nvSpPr>
        <p:spPr>
          <a:xfrm>
            <a:off x="1461314" y="4743450"/>
            <a:ext cx="232122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  <a:t>Information flow to / from outside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29EEAA-F13D-4166-AB16-E680EEA0A66B}"/>
              </a:ext>
            </a:extLst>
          </p:cNvPr>
          <p:cNvSpPr txBox="1"/>
          <p:nvPr/>
        </p:nvSpPr>
        <p:spPr>
          <a:xfrm>
            <a:off x="3494831" y="4743450"/>
            <a:ext cx="232122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  <a:t>   Information flow within Evergrain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F4C45C-AFE1-4F98-A2CB-DB9BCF0A9218}"/>
              </a:ext>
            </a:extLst>
          </p:cNvPr>
          <p:cNvCxnSpPr>
            <a:cxnSpLocks/>
          </p:cNvCxnSpPr>
          <p:nvPr/>
        </p:nvCxnSpPr>
        <p:spPr>
          <a:xfrm flipH="1">
            <a:off x="1133981" y="4815196"/>
            <a:ext cx="34189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B46F808-B731-4645-BA7C-597DF8185676}"/>
              </a:ext>
            </a:extLst>
          </p:cNvPr>
          <p:cNvCxnSpPr>
            <a:cxnSpLocks/>
          </p:cNvCxnSpPr>
          <p:nvPr/>
        </p:nvCxnSpPr>
        <p:spPr>
          <a:xfrm>
            <a:off x="3283503" y="4842491"/>
            <a:ext cx="341890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C45879-7DEE-4C1B-9614-483D777A0074}"/>
              </a:ext>
            </a:extLst>
          </p:cNvPr>
          <p:cNvSpPr txBox="1"/>
          <p:nvPr/>
        </p:nvSpPr>
        <p:spPr>
          <a:xfrm>
            <a:off x="888402" y="4409130"/>
            <a:ext cx="5883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  <a:latin typeface="Exo" panose="020B0604020202020204" charset="0"/>
              </a:rPr>
              <a:t>Process applies to:</a:t>
            </a:r>
            <a:r>
              <a:rPr lang="en-US" sz="800" dirty="0">
                <a:solidFill>
                  <a:schemeClr val="accent1"/>
                </a:solidFill>
                <a:latin typeface="Exo" panose="020B0604020202020204" charset="0"/>
              </a:rPr>
              <a:t> </a:t>
            </a:r>
            <a: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  <a:t>KOH, NaOH (both types), packaging materials, cleaning supplies, spare parts</a:t>
            </a:r>
            <a:b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</a:br>
            <a:r>
              <a:rPr lang="en-US" sz="800" dirty="0">
                <a:solidFill>
                  <a:schemeClr val="accent4"/>
                </a:solidFill>
                <a:latin typeface="Exo" panose="020B0604020202020204" charset="0"/>
              </a:rPr>
              <a:t>Process does not apply to: </a:t>
            </a:r>
            <a: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  <a:t>BSG, utilities, labor, maintenance and repair orders, 3PL services</a:t>
            </a:r>
          </a:p>
        </p:txBody>
      </p:sp>
    </p:spTree>
    <p:extLst>
      <p:ext uri="{BB962C8B-B14F-4D97-AF65-F5344CB8AC3E}">
        <p14:creationId xmlns:p14="http://schemas.microsoft.com/office/powerpoint/2010/main" val="5983178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>
          <a:extLst>
            <a:ext uri="{FF2B5EF4-FFF2-40B4-BE49-F238E27FC236}">
              <a16:creationId xmlns:a16="http://schemas.microsoft.com/office/drawing/2014/main" id="{95ECB706-F008-BF08-EE55-189242EA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AB18A552-19E1-1B56-6EE7-CAAEDE46BC2E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840533"/>
          <a:ext cx="7848600" cy="3595871"/>
        </p:xfrm>
        <a:graphic>
          <a:graphicData uri="http://schemas.openxmlformats.org/drawingml/2006/table">
            <a:tbl>
              <a:tblPr firstRow="1" bandRow="1"/>
              <a:tblGrid>
                <a:gridCol w="1423520">
                  <a:extLst>
                    <a:ext uri="{9D8B030D-6E8A-4147-A177-3AD203B41FA5}">
                      <a16:colId xmlns:a16="http://schemas.microsoft.com/office/drawing/2014/main" val="318848129"/>
                    </a:ext>
                  </a:extLst>
                </a:gridCol>
                <a:gridCol w="1624206">
                  <a:extLst>
                    <a:ext uri="{9D8B030D-6E8A-4147-A177-3AD203B41FA5}">
                      <a16:colId xmlns:a16="http://schemas.microsoft.com/office/drawing/2014/main" val="2655960057"/>
                    </a:ext>
                  </a:extLst>
                </a:gridCol>
                <a:gridCol w="1147379">
                  <a:extLst>
                    <a:ext uri="{9D8B030D-6E8A-4147-A177-3AD203B41FA5}">
                      <a16:colId xmlns:a16="http://schemas.microsoft.com/office/drawing/2014/main" val="3434104517"/>
                    </a:ext>
                  </a:extLst>
                </a:gridCol>
                <a:gridCol w="1411578">
                  <a:extLst>
                    <a:ext uri="{9D8B030D-6E8A-4147-A177-3AD203B41FA5}">
                      <a16:colId xmlns:a16="http://schemas.microsoft.com/office/drawing/2014/main" val="1496526245"/>
                    </a:ext>
                  </a:extLst>
                </a:gridCol>
                <a:gridCol w="1237961">
                  <a:extLst>
                    <a:ext uri="{9D8B030D-6E8A-4147-A177-3AD203B41FA5}">
                      <a16:colId xmlns:a16="http://schemas.microsoft.com/office/drawing/2014/main" val="3891550788"/>
                    </a:ext>
                  </a:extLst>
                </a:gridCol>
                <a:gridCol w="1003956">
                  <a:extLst>
                    <a:ext uri="{9D8B030D-6E8A-4147-A177-3AD203B41FA5}">
                      <a16:colId xmlns:a16="http://schemas.microsoft.com/office/drawing/2014/main" val="2401582428"/>
                    </a:ext>
                  </a:extLst>
                </a:gridCol>
              </a:tblGrid>
              <a:tr h="344271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External Endpoints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SAP</a:t>
                      </a:r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Other systems</a:t>
                      </a:r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Manual / Excel</a:t>
                      </a:r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TBD</a:t>
                      </a:r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946699"/>
                  </a:ext>
                </a:extLst>
              </a:tr>
              <a:tr h="704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Credit application</a:t>
                      </a:r>
                      <a:b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</a:br>
                      <a:r>
                        <a:rPr lang="en-US" sz="80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(</a:t>
                      </a:r>
                      <a:r>
                        <a:rPr lang="en-US" sz="800" i="1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Only needed for new vendors selling on credit)</a:t>
                      </a:r>
                      <a:endParaRPr lang="en-US" sz="1050" i="1" dirty="0">
                        <a:solidFill>
                          <a:schemeClr val="accent4"/>
                        </a:solidFill>
                        <a:latin typeface="Exo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192450"/>
                  </a:ext>
                </a:extLst>
              </a:tr>
              <a:tr h="284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Vendor creation</a:t>
                      </a:r>
                      <a:b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</a:br>
                      <a:r>
                        <a:rPr lang="en-US" sz="80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(</a:t>
                      </a:r>
                      <a:r>
                        <a:rPr lang="en-US" sz="800" i="1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Only needed for new vendors)</a:t>
                      </a:r>
                      <a:endParaRPr lang="en-US" sz="1050" i="1" dirty="0">
                        <a:solidFill>
                          <a:schemeClr val="accent4"/>
                        </a:solidFill>
                        <a:latin typeface="Exo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2088143"/>
                  </a:ext>
                </a:extLst>
              </a:tr>
              <a:tr h="2051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accent4"/>
                          </a:solidFill>
                          <a:latin typeface="Exo" panose="020B0604020202020204" charset="0"/>
                        </a:rPr>
                        <a:t>P2P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7355061"/>
                  </a:ext>
                </a:extLst>
              </a:tr>
            </a:tbl>
          </a:graphicData>
        </a:graphic>
      </p:graphicFrame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6087B2-F8F6-197D-F4D3-D87AC747E060}"/>
              </a:ext>
            </a:extLst>
          </p:cNvPr>
          <p:cNvCxnSpPr>
            <a:cxnSpLocks/>
            <a:stCxn id="67" idx="2"/>
            <a:endCxn id="64" idx="0"/>
          </p:cNvCxnSpPr>
          <p:nvPr/>
        </p:nvCxnSpPr>
        <p:spPr>
          <a:xfrm>
            <a:off x="4445045" y="4049039"/>
            <a:ext cx="0" cy="149286"/>
          </a:xfrm>
          <a:prstGeom prst="straightConnector1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03A7D47-9273-0314-CF19-805522A43AE0}"/>
              </a:ext>
            </a:extLst>
          </p:cNvPr>
          <p:cNvCxnSpPr>
            <a:cxnSpLocks/>
            <a:stCxn id="62" idx="2"/>
            <a:endCxn id="67" idx="0"/>
          </p:cNvCxnSpPr>
          <p:nvPr/>
        </p:nvCxnSpPr>
        <p:spPr>
          <a:xfrm>
            <a:off x="4445045" y="3645001"/>
            <a:ext cx="0" cy="262072"/>
          </a:xfrm>
          <a:prstGeom prst="straightConnector1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51;p1">
            <a:extLst>
              <a:ext uri="{FF2B5EF4-FFF2-40B4-BE49-F238E27FC236}">
                <a16:creationId xmlns:a16="http://schemas.microsoft.com/office/drawing/2014/main" id="{75375B3C-9B35-1383-2FD6-FD791003D9C1}"/>
              </a:ext>
            </a:extLst>
          </p:cNvPr>
          <p:cNvSpPr/>
          <p:nvPr/>
        </p:nvSpPr>
        <p:spPr>
          <a:xfrm rot="5400000">
            <a:off x="-380825" y="380700"/>
            <a:ext cx="1545300" cy="783900"/>
          </a:xfrm>
          <a:prstGeom prst="rtTriangl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">
            <a:extLst>
              <a:ext uri="{FF2B5EF4-FFF2-40B4-BE49-F238E27FC236}">
                <a16:creationId xmlns:a16="http://schemas.microsoft.com/office/drawing/2014/main" id="{5277DB8E-D166-06A1-68B1-0A4F9B41EF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196"/>
          <a:stretch/>
        </p:blipFill>
        <p:spPr>
          <a:xfrm>
            <a:off x="8194376" y="4750851"/>
            <a:ext cx="647226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>
            <a:extLst>
              <a:ext uri="{FF2B5EF4-FFF2-40B4-BE49-F238E27FC236}">
                <a16:creationId xmlns:a16="http://schemas.microsoft.com/office/drawing/2014/main" id="{E88C844D-C6A4-FC1C-FDA1-445E9B1D3C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8900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8FF9510B-1E3F-F8D1-183E-27BBEFE4E046}"/>
              </a:ext>
            </a:extLst>
          </p:cNvPr>
          <p:cNvSpPr txBox="1"/>
          <p:nvPr/>
        </p:nvSpPr>
        <p:spPr>
          <a:xfrm>
            <a:off x="914399" y="247650"/>
            <a:ext cx="7772401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P2P | Systems Needed for STL Go-Live </a:t>
            </a:r>
            <a:r>
              <a:rPr lang="en-US" i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(Model 1: Inbound &amp; Outbound via 3PL)</a:t>
            </a:r>
            <a:r>
              <a:rPr lang="en-US" b="0" i="0" u="none" strike="noStrike" cap="none" dirty="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0" i="0" u="none" strike="noStrike" cap="none" dirty="0">
              <a:solidFill>
                <a:schemeClr val="accent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8F2417-9D09-5DBC-3D9D-78A43104A840}"/>
              </a:ext>
            </a:extLst>
          </p:cNvPr>
          <p:cNvCxnSpPr>
            <a:cxnSpLocks/>
            <a:stCxn id="34" idx="3"/>
            <a:endCxn id="62" idx="1"/>
          </p:cNvCxnSpPr>
          <p:nvPr/>
        </p:nvCxnSpPr>
        <p:spPr>
          <a:xfrm flipV="1">
            <a:off x="3752219" y="3574018"/>
            <a:ext cx="189906" cy="1234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5">
            <a:extLst>
              <a:ext uri="{FF2B5EF4-FFF2-40B4-BE49-F238E27FC236}">
                <a16:creationId xmlns:a16="http://schemas.microsoft.com/office/drawing/2014/main" id="{62A8CDF8-5BCC-870D-1DCE-8B826177B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3503035"/>
            <a:ext cx="1828800" cy="144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Invoice generation</a:t>
            </a:r>
          </a:p>
        </p:txBody>
      </p:sp>
      <p:sp>
        <p:nvSpPr>
          <p:cNvPr id="86" name="Rectangle 25">
            <a:extLst>
              <a:ext uri="{FF2B5EF4-FFF2-40B4-BE49-F238E27FC236}">
                <a16:creationId xmlns:a16="http://schemas.microsoft.com/office/drawing/2014/main" id="{04085AF1-E54A-2D82-0C6F-329A34C54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116" y="247650"/>
            <a:ext cx="862084" cy="2103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1000" dirty="0">
                <a:solidFill>
                  <a:schemeClr val="bg2"/>
                </a:solidFill>
                <a:latin typeface="Exo" panose="020B0604020202020204" charset="0"/>
              </a:rPr>
              <a:t>Preliminary</a:t>
            </a:r>
            <a:endParaRPr lang="en-US" altLang="en-US" sz="1000" dirty="0">
              <a:solidFill>
                <a:schemeClr val="bg2"/>
              </a:solidFill>
              <a:latin typeface="Exo" panose="020B0604020202020204" charset="0"/>
              <a:ea typeface="+mn-ea"/>
              <a:cs typeface="+mn-cs"/>
            </a:endParaRPr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67DD591A-7E8B-7F83-8E50-7C070C258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3093462"/>
            <a:ext cx="1828800" cy="144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PO receipt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CBE88A5-D9A1-9983-238B-0F168D7241D1}"/>
              </a:ext>
            </a:extLst>
          </p:cNvPr>
          <p:cNvCxnSpPr>
            <a:cxnSpLocks/>
            <a:stCxn id="69" idx="1"/>
            <a:endCxn id="73" idx="3"/>
          </p:cNvCxnSpPr>
          <p:nvPr/>
        </p:nvCxnSpPr>
        <p:spPr>
          <a:xfrm flipH="1">
            <a:off x="3752219" y="3164445"/>
            <a:ext cx="189906" cy="1234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25">
            <a:extLst>
              <a:ext uri="{FF2B5EF4-FFF2-40B4-BE49-F238E27FC236}">
                <a16:creationId xmlns:a16="http://schemas.microsoft.com/office/drawing/2014/main" id="{4AF2FBE5-4D40-21BD-D214-E3E329B3D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4198325"/>
            <a:ext cx="1828800" cy="144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Payment receipt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B0B7846-F434-412E-76E2-939AA17E59CE}"/>
              </a:ext>
            </a:extLst>
          </p:cNvPr>
          <p:cNvCxnSpPr>
            <a:cxnSpLocks/>
            <a:stCxn id="64" idx="1"/>
            <a:endCxn id="169" idx="3"/>
          </p:cNvCxnSpPr>
          <p:nvPr/>
        </p:nvCxnSpPr>
        <p:spPr>
          <a:xfrm flipH="1">
            <a:off x="3752219" y="4269308"/>
            <a:ext cx="189906" cy="1234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B6E19C1-9349-7EDF-6303-F3D495666CDE}"/>
              </a:ext>
            </a:extLst>
          </p:cNvPr>
          <p:cNvCxnSpPr>
            <a:cxnSpLocks/>
            <a:stCxn id="65" idx="2"/>
            <a:endCxn id="63" idx="0"/>
          </p:cNvCxnSpPr>
          <p:nvPr/>
        </p:nvCxnSpPr>
        <p:spPr>
          <a:xfrm>
            <a:off x="4445045" y="2718933"/>
            <a:ext cx="0" cy="121439"/>
          </a:xfrm>
          <a:prstGeom prst="straightConnector1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D657352-44B6-D62A-CE18-BD6642962C09}"/>
              </a:ext>
            </a:extLst>
          </p:cNvPr>
          <p:cNvCxnSpPr>
            <a:cxnSpLocks/>
          </p:cNvCxnSpPr>
          <p:nvPr/>
        </p:nvCxnSpPr>
        <p:spPr>
          <a:xfrm>
            <a:off x="2739332" y="3786471"/>
            <a:ext cx="1531735" cy="120602"/>
          </a:xfrm>
          <a:prstGeom prst="bentConnector2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35A267D-8EBC-77DE-AC69-B8EBB660CA61}"/>
              </a:ext>
            </a:extLst>
          </p:cNvPr>
          <p:cNvCxnSpPr>
            <a:cxnSpLocks/>
            <a:stCxn id="68" idx="1"/>
            <a:endCxn id="128" idx="3"/>
          </p:cNvCxnSpPr>
          <p:nvPr/>
        </p:nvCxnSpPr>
        <p:spPr>
          <a:xfrm flipH="1">
            <a:off x="3752219" y="1358722"/>
            <a:ext cx="2762987" cy="0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25">
            <a:extLst>
              <a:ext uri="{FF2B5EF4-FFF2-40B4-BE49-F238E27FC236}">
                <a16:creationId xmlns:a16="http://schemas.microsoft.com/office/drawing/2014/main" id="{1CC6AEE5-5BBC-4B1D-79F3-61422F24F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1287739"/>
            <a:ext cx="1828800" cy="141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Credit </a:t>
            </a:r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</a:rPr>
              <a:t>app.</a:t>
            </a:r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 processing </a:t>
            </a:r>
          </a:p>
        </p:txBody>
      </p:sp>
      <p:sp>
        <p:nvSpPr>
          <p:cNvPr id="130" name="Rectangle 25">
            <a:extLst>
              <a:ext uri="{FF2B5EF4-FFF2-40B4-BE49-F238E27FC236}">
                <a16:creationId xmlns:a16="http://schemas.microsoft.com/office/drawing/2014/main" id="{71571EE8-35D3-4FAD-47A6-24F27EA4A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3419" y="1592539"/>
            <a:ext cx="1828800" cy="141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Vendor: Credit app. approval 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9628E23-D272-6D51-9285-60DE50DA346E}"/>
              </a:ext>
            </a:extLst>
          </p:cNvPr>
          <p:cNvCxnSpPr>
            <a:cxnSpLocks/>
            <a:stCxn id="130" idx="3"/>
            <a:endCxn id="66" idx="1"/>
          </p:cNvCxnSpPr>
          <p:nvPr/>
        </p:nvCxnSpPr>
        <p:spPr>
          <a:xfrm>
            <a:off x="3752219" y="1663522"/>
            <a:ext cx="2762987" cy="0"/>
          </a:xfrm>
          <a:prstGeom prst="straightConnector1">
            <a:avLst/>
          </a:prstGeom>
          <a:ln w="1905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D5E84C5-F58A-6C32-AC16-3ABCA4118980}"/>
              </a:ext>
            </a:extLst>
          </p:cNvPr>
          <p:cNvCxnSpPr>
            <a:cxnSpLocks/>
            <a:stCxn id="63" idx="2"/>
            <a:endCxn id="69" idx="0"/>
          </p:cNvCxnSpPr>
          <p:nvPr/>
        </p:nvCxnSpPr>
        <p:spPr>
          <a:xfrm>
            <a:off x="4445045" y="2982338"/>
            <a:ext cx="0" cy="111124"/>
          </a:xfrm>
          <a:prstGeom prst="straightConnector1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5">
            <a:extLst>
              <a:ext uri="{FF2B5EF4-FFF2-40B4-BE49-F238E27FC236}">
                <a16:creationId xmlns:a16="http://schemas.microsoft.com/office/drawing/2014/main" id="{B28175D6-3B9B-6002-4D2A-36E1480FF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3503035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Invoice receipt</a:t>
            </a:r>
          </a:p>
        </p:txBody>
      </p:sp>
      <p:sp>
        <p:nvSpPr>
          <p:cNvPr id="63" name="Rectangle 25">
            <a:extLst>
              <a:ext uri="{FF2B5EF4-FFF2-40B4-BE49-F238E27FC236}">
                <a16:creationId xmlns:a16="http://schemas.microsoft.com/office/drawing/2014/main" id="{97A57B4B-EA09-C961-8633-861A29BF1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2840372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PO generation</a:t>
            </a:r>
          </a:p>
        </p:txBody>
      </p:sp>
      <p:sp>
        <p:nvSpPr>
          <p:cNvPr id="64" name="Rectangle 25">
            <a:extLst>
              <a:ext uri="{FF2B5EF4-FFF2-40B4-BE49-F238E27FC236}">
                <a16:creationId xmlns:a16="http://schemas.microsoft.com/office/drawing/2014/main" id="{AFE2652E-FD6F-A3C3-668A-E8B81B3FF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4198325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</a:rPr>
              <a:t>Payment approval</a:t>
            </a:r>
            <a:endParaRPr lang="en-US" altLang="en-US" sz="800" dirty="0">
              <a:latin typeface="Exo" panose="020B0604020202020204" charset="0"/>
              <a:ea typeface="+mn-ea"/>
              <a:cs typeface="+mn-cs"/>
            </a:endParaRPr>
          </a:p>
        </p:txBody>
      </p:sp>
      <p:sp>
        <p:nvSpPr>
          <p:cNvPr id="65" name="Rectangle 25">
            <a:extLst>
              <a:ext uri="{FF2B5EF4-FFF2-40B4-BE49-F238E27FC236}">
                <a16:creationId xmlns:a16="http://schemas.microsoft.com/office/drawing/2014/main" id="{92D8D314-A252-B1DD-0F2E-4937B7F14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2576967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PR generation </a:t>
            </a:r>
          </a:p>
        </p:txBody>
      </p:sp>
      <p:sp>
        <p:nvSpPr>
          <p:cNvPr id="66" name="Rectangle 25">
            <a:extLst>
              <a:ext uri="{FF2B5EF4-FFF2-40B4-BE49-F238E27FC236}">
                <a16:creationId xmlns:a16="http://schemas.microsoft.com/office/drawing/2014/main" id="{0DFF9D50-0B6B-465C-1C74-7FC0BD9C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206" y="1592539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Approval notice</a:t>
            </a:r>
          </a:p>
        </p:txBody>
      </p:sp>
      <p:sp>
        <p:nvSpPr>
          <p:cNvPr id="67" name="Rectangle 25">
            <a:extLst>
              <a:ext uri="{FF2B5EF4-FFF2-40B4-BE49-F238E27FC236}">
                <a16:creationId xmlns:a16="http://schemas.microsoft.com/office/drawing/2014/main" id="{07D8DD5C-21CB-1913-1B99-DFC5EC534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3907073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Invoice verification</a:t>
            </a:r>
          </a:p>
        </p:txBody>
      </p:sp>
      <p:sp>
        <p:nvSpPr>
          <p:cNvPr id="68" name="Rectangle 25">
            <a:extLst>
              <a:ext uri="{FF2B5EF4-FFF2-40B4-BE49-F238E27FC236}">
                <a16:creationId xmlns:a16="http://schemas.microsoft.com/office/drawing/2014/main" id="{454F3228-87CE-C5F9-7CA7-E78CFCA2C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206" y="1287739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Credit application </a:t>
            </a:r>
          </a:p>
        </p:txBody>
      </p:sp>
      <p:sp>
        <p:nvSpPr>
          <p:cNvPr id="69" name="Rectangle 25">
            <a:extLst>
              <a:ext uri="{FF2B5EF4-FFF2-40B4-BE49-F238E27FC236}">
                <a16:creationId xmlns:a16="http://schemas.microsoft.com/office/drawing/2014/main" id="{57D3AA25-6686-FC69-A8AC-FA9E0929C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25" y="3093462"/>
            <a:ext cx="100584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PO approval</a:t>
            </a:r>
          </a:p>
        </p:txBody>
      </p:sp>
      <p:sp>
        <p:nvSpPr>
          <p:cNvPr id="71" name="Rectangle 25">
            <a:extLst>
              <a:ext uri="{FF2B5EF4-FFF2-40B4-BE49-F238E27FC236}">
                <a16:creationId xmlns:a16="http://schemas.microsoft.com/office/drawing/2014/main" id="{B54C6F64-5BF6-99D2-6E02-E1DDA0158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227" y="2021208"/>
            <a:ext cx="91440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Vendor creation</a:t>
            </a:r>
          </a:p>
        </p:txBody>
      </p:sp>
      <p:sp>
        <p:nvSpPr>
          <p:cNvPr id="57" name="Rectangle 25">
            <a:extLst>
              <a:ext uri="{FF2B5EF4-FFF2-40B4-BE49-F238E27FC236}">
                <a16:creationId xmlns:a16="http://schemas.microsoft.com/office/drawing/2014/main" id="{BAEF7B6D-9DED-6878-6C92-8A78047F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999" y="3774636"/>
            <a:ext cx="1534799" cy="82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r"/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</a:rPr>
              <a:t>3PL: RM r</a:t>
            </a:r>
            <a:r>
              <a:rPr lang="en-US" altLang="en-US" sz="800" i="1" dirty="0">
                <a:solidFill>
                  <a:schemeClr val="bg2"/>
                </a:solidFill>
                <a:latin typeface="Exo" panose="020B0604020202020204" charset="0"/>
                <a:ea typeface="+mn-ea"/>
                <a:cs typeface="+mn-cs"/>
              </a:rPr>
              <a:t>eceipt &amp; storage conf.</a:t>
            </a:r>
          </a:p>
        </p:txBody>
      </p:sp>
      <p:sp>
        <p:nvSpPr>
          <p:cNvPr id="99" name="Rectangle 25">
            <a:extLst>
              <a:ext uri="{FF2B5EF4-FFF2-40B4-BE49-F238E27FC236}">
                <a16:creationId xmlns:a16="http://schemas.microsoft.com/office/drawing/2014/main" id="{976ABA54-EDC5-D429-223D-E6AAB5379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909" y="2406846"/>
            <a:ext cx="1280160" cy="1419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altLang="en-US" sz="800" dirty="0">
                <a:latin typeface="Exo" panose="020B0604020202020204" charset="0"/>
                <a:ea typeface="+mn-ea"/>
                <a:cs typeface="+mn-cs"/>
              </a:rPr>
              <a:t>PR generation (on GHQ)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9941F50-DEAD-FA6E-2C61-025CDE124A47}"/>
              </a:ext>
            </a:extLst>
          </p:cNvPr>
          <p:cNvCxnSpPr>
            <a:stCxn id="99" idx="1"/>
            <a:endCxn id="65" idx="0"/>
          </p:cNvCxnSpPr>
          <p:nvPr/>
        </p:nvCxnSpPr>
        <p:spPr>
          <a:xfrm rot="10800000" flipV="1">
            <a:off x="4445045" y="2477829"/>
            <a:ext cx="700864" cy="99138"/>
          </a:xfrm>
          <a:prstGeom prst="bentConnector2">
            <a:avLst/>
          </a:prstGeom>
          <a:ln w="6350"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86E5805-0811-8DC3-D170-E27ED8928F09}"/>
              </a:ext>
            </a:extLst>
          </p:cNvPr>
          <p:cNvSpPr txBox="1"/>
          <p:nvPr/>
        </p:nvSpPr>
        <p:spPr>
          <a:xfrm>
            <a:off x="5081829" y="2539438"/>
            <a:ext cx="108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2"/>
                </a:solidFill>
                <a:latin typeface="Exo" panose="020B0604020202020204" charset="0"/>
              </a:rPr>
              <a:t>Only needed for </a:t>
            </a:r>
            <a:r>
              <a:rPr lang="en-US" sz="800" i="1" dirty="0" err="1">
                <a:solidFill>
                  <a:schemeClr val="bg2"/>
                </a:solidFill>
                <a:latin typeface="Exo" panose="020B0604020202020204" charset="0"/>
              </a:rPr>
              <a:t>OpEx</a:t>
            </a:r>
            <a:r>
              <a:rPr lang="en-US" sz="800" i="1" dirty="0">
                <a:solidFill>
                  <a:schemeClr val="bg2"/>
                </a:solidFill>
                <a:latin typeface="Exo" panose="020B0604020202020204" charset="0"/>
              </a:rPr>
              <a:t> (on Day 1)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0F21E7-3C96-8E01-EAD0-452007CC03EB}"/>
              </a:ext>
            </a:extLst>
          </p:cNvPr>
          <p:cNvCxnSpPr>
            <a:cxnSpLocks/>
          </p:cNvCxnSpPr>
          <p:nvPr/>
        </p:nvCxnSpPr>
        <p:spPr>
          <a:xfrm>
            <a:off x="1133981" y="4890258"/>
            <a:ext cx="34189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ECF471-E3DD-D645-97B3-6856F9AC2E32}"/>
              </a:ext>
            </a:extLst>
          </p:cNvPr>
          <p:cNvSpPr txBox="1"/>
          <p:nvPr/>
        </p:nvSpPr>
        <p:spPr>
          <a:xfrm>
            <a:off x="1461314" y="4743450"/>
            <a:ext cx="232122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  <a:t>Information flow to / from outside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459454-5EBC-D6D4-DCFA-03A678218D75}"/>
              </a:ext>
            </a:extLst>
          </p:cNvPr>
          <p:cNvSpPr txBox="1"/>
          <p:nvPr/>
        </p:nvSpPr>
        <p:spPr>
          <a:xfrm>
            <a:off x="3494831" y="4743450"/>
            <a:ext cx="232122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  <a:t>   Information flow within Evergrain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542986-38CC-A475-9551-8CE93CED10FC}"/>
              </a:ext>
            </a:extLst>
          </p:cNvPr>
          <p:cNvCxnSpPr>
            <a:cxnSpLocks/>
          </p:cNvCxnSpPr>
          <p:nvPr/>
        </p:nvCxnSpPr>
        <p:spPr>
          <a:xfrm flipH="1">
            <a:off x="1133981" y="4815196"/>
            <a:ext cx="34189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5F00BE-726F-9013-5548-EECED3AC9237}"/>
              </a:ext>
            </a:extLst>
          </p:cNvPr>
          <p:cNvCxnSpPr>
            <a:cxnSpLocks/>
          </p:cNvCxnSpPr>
          <p:nvPr/>
        </p:nvCxnSpPr>
        <p:spPr>
          <a:xfrm>
            <a:off x="3283503" y="4842491"/>
            <a:ext cx="341890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85F184-F78E-14BC-EDE7-8C4EE7FA6670}"/>
              </a:ext>
            </a:extLst>
          </p:cNvPr>
          <p:cNvSpPr txBox="1"/>
          <p:nvPr/>
        </p:nvSpPr>
        <p:spPr>
          <a:xfrm>
            <a:off x="888402" y="4409130"/>
            <a:ext cx="5883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  <a:latin typeface="Exo" panose="020B0604020202020204" charset="0"/>
              </a:rPr>
              <a:t>Process applies to:</a:t>
            </a:r>
            <a:r>
              <a:rPr lang="en-US" sz="800" dirty="0">
                <a:solidFill>
                  <a:schemeClr val="accent1"/>
                </a:solidFill>
                <a:latin typeface="Exo" panose="020B0604020202020204" charset="0"/>
              </a:rPr>
              <a:t> </a:t>
            </a:r>
            <a: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  <a:t>KOH, NaOH (both types), packaging materials, cleaning supplies, spare parts</a:t>
            </a:r>
            <a:b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</a:br>
            <a:r>
              <a:rPr lang="en-US" sz="800" dirty="0">
                <a:solidFill>
                  <a:schemeClr val="accent4"/>
                </a:solidFill>
                <a:latin typeface="Exo" panose="020B0604020202020204" charset="0"/>
              </a:rPr>
              <a:t>Process does not apply to: </a:t>
            </a:r>
            <a:r>
              <a:rPr lang="en-US" sz="800" dirty="0">
                <a:solidFill>
                  <a:schemeClr val="bg2"/>
                </a:solidFill>
                <a:latin typeface="Exo" panose="020B0604020202020204" charset="0"/>
              </a:rPr>
              <a:t>BSG, utilities, labor, maintenance and repair orders, 3PL services</a:t>
            </a:r>
          </a:p>
        </p:txBody>
      </p:sp>
    </p:spTree>
    <p:extLst>
      <p:ext uri="{BB962C8B-B14F-4D97-AF65-F5344CB8AC3E}">
        <p14:creationId xmlns:p14="http://schemas.microsoft.com/office/powerpoint/2010/main" val="41701469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4A6BC-5229-6619-95DD-1FB1B910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85F6F9-B74B-6C3F-CC39-E2E197A8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51733C-BCB1-72C3-A631-48A16C78A4F8}"/>
              </a:ext>
            </a:extLst>
          </p:cNvPr>
          <p:cNvGraphicFramePr>
            <a:graphicFrameLocks noGrp="1"/>
          </p:cNvGraphicFramePr>
          <p:nvPr/>
        </p:nvGraphicFramePr>
        <p:xfrm>
          <a:off x="678656" y="1089587"/>
          <a:ext cx="7895212" cy="3794760"/>
        </p:xfrm>
        <a:graphic>
          <a:graphicData uri="http://schemas.openxmlformats.org/drawingml/2006/table">
            <a:tbl>
              <a:tblPr/>
              <a:tblGrid>
                <a:gridCol w="2075927">
                  <a:extLst>
                    <a:ext uri="{9D8B030D-6E8A-4147-A177-3AD203B41FA5}">
                      <a16:colId xmlns:a16="http://schemas.microsoft.com/office/drawing/2014/main" val="1360954181"/>
                    </a:ext>
                  </a:extLst>
                </a:gridCol>
                <a:gridCol w="1024721">
                  <a:extLst>
                    <a:ext uri="{9D8B030D-6E8A-4147-A177-3AD203B41FA5}">
                      <a16:colId xmlns:a16="http://schemas.microsoft.com/office/drawing/2014/main" val="4010982194"/>
                    </a:ext>
                  </a:extLst>
                </a:gridCol>
                <a:gridCol w="855500">
                  <a:extLst>
                    <a:ext uri="{9D8B030D-6E8A-4147-A177-3AD203B41FA5}">
                      <a16:colId xmlns:a16="http://schemas.microsoft.com/office/drawing/2014/main" val="1507754549"/>
                    </a:ext>
                  </a:extLst>
                </a:gridCol>
                <a:gridCol w="893105">
                  <a:extLst>
                    <a:ext uri="{9D8B030D-6E8A-4147-A177-3AD203B41FA5}">
                      <a16:colId xmlns:a16="http://schemas.microsoft.com/office/drawing/2014/main" val="3038534015"/>
                    </a:ext>
                  </a:extLst>
                </a:gridCol>
                <a:gridCol w="1024721">
                  <a:extLst>
                    <a:ext uri="{9D8B030D-6E8A-4147-A177-3AD203B41FA5}">
                      <a16:colId xmlns:a16="http://schemas.microsoft.com/office/drawing/2014/main" val="2165862315"/>
                    </a:ext>
                  </a:extLst>
                </a:gridCol>
                <a:gridCol w="1024721">
                  <a:extLst>
                    <a:ext uri="{9D8B030D-6E8A-4147-A177-3AD203B41FA5}">
                      <a16:colId xmlns:a16="http://schemas.microsoft.com/office/drawing/2014/main" val="3719250536"/>
                    </a:ext>
                  </a:extLst>
                </a:gridCol>
                <a:gridCol w="996517">
                  <a:extLst>
                    <a:ext uri="{9D8B030D-6E8A-4147-A177-3AD203B41FA5}">
                      <a16:colId xmlns:a16="http://schemas.microsoft.com/office/drawing/2014/main" val="10476337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Clr>
                          <a:srgbClr val="000000"/>
                        </a:buClr>
                        <a:buSzPts val="1100"/>
                        <a:buFont typeface="Aptos Narrow" panose="020B0004020202020204" pitchFamily="34" charset="0"/>
                        <a:buNone/>
                      </a:pPr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Potential problem</a:t>
                      </a:r>
                    </a:p>
                  </a:txBody>
                  <a:tcPr marL="34290" marR="34290" marT="34290" marB="3429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Piedmont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Marshfield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Methodist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Christiana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Wakemed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Multicare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5638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100"/>
                        <a:buFont typeface="Aptos Narrow" panose="020B00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Insufficient problem description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7163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Inaccurate problem coding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8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Insufficient resolution description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0945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Inaccurate resolution coding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2667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WO closed right after opening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Problem, but mainly because of after-hours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4119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part number in WO needing parts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9683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Inaccurate downtime impact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1842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 remote fix rate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5688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 fix right first time rate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1148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WO’s transferred to other techs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578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PM takes longer than estimated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695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Date/time of service not recorded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9644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Labor cost not recorded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8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Parts cost not recorded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6544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8A7218-AE2F-969B-D6D8-4500157F6DB5}"/>
              </a:ext>
            </a:extLst>
          </p:cNvPr>
          <p:cNvCxnSpPr>
            <a:cxnSpLocks/>
          </p:cNvCxnSpPr>
          <p:nvPr/>
        </p:nvCxnSpPr>
        <p:spPr>
          <a:xfrm>
            <a:off x="2828925" y="4735815"/>
            <a:ext cx="2557463" cy="0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8184BC-F3B4-F727-1EA7-F3C69D64DF37}"/>
              </a:ext>
            </a:extLst>
          </p:cNvPr>
          <p:cNvCxnSpPr>
            <a:cxnSpLocks/>
          </p:cNvCxnSpPr>
          <p:nvPr/>
        </p:nvCxnSpPr>
        <p:spPr>
          <a:xfrm>
            <a:off x="5618560" y="4735815"/>
            <a:ext cx="1907381" cy="0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05C1D2-00F8-919D-65B7-66B497FFA0A4}"/>
              </a:ext>
            </a:extLst>
          </p:cNvPr>
          <p:cNvCxnSpPr>
            <a:cxnSpLocks/>
          </p:cNvCxnSpPr>
          <p:nvPr/>
        </p:nvCxnSpPr>
        <p:spPr>
          <a:xfrm>
            <a:off x="7693819" y="4735815"/>
            <a:ext cx="821531" cy="0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01B9A1-0A3E-5774-2202-E9D5FFF4E1FE}"/>
              </a:ext>
            </a:extLst>
          </p:cNvPr>
          <p:cNvCxnSpPr>
            <a:cxnSpLocks/>
          </p:cNvCxnSpPr>
          <p:nvPr/>
        </p:nvCxnSpPr>
        <p:spPr>
          <a:xfrm>
            <a:off x="7599164" y="4660091"/>
            <a:ext cx="0" cy="1371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6C61F8-29DB-864F-7F68-3F804C971CFC}"/>
              </a:ext>
            </a:extLst>
          </p:cNvPr>
          <p:cNvCxnSpPr>
            <a:cxnSpLocks/>
          </p:cNvCxnSpPr>
          <p:nvPr/>
        </p:nvCxnSpPr>
        <p:spPr>
          <a:xfrm>
            <a:off x="5523905" y="4660091"/>
            <a:ext cx="0" cy="1371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BF46BD0-69C6-4A3A-3756-48AA32034D97}"/>
              </a:ext>
            </a:extLst>
          </p:cNvPr>
          <p:cNvSpPr txBox="1"/>
          <p:nvPr/>
        </p:nvSpPr>
        <p:spPr>
          <a:xfrm>
            <a:off x="2736056" y="4797251"/>
            <a:ext cx="25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Asked customers to add missing data / alternative fields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E0D4A-BCEE-32F6-73C5-70C272DECBB7}"/>
              </a:ext>
            </a:extLst>
          </p:cNvPr>
          <p:cNvSpPr txBox="1"/>
          <p:nvPr/>
        </p:nvSpPr>
        <p:spPr>
          <a:xfrm>
            <a:off x="5523905" y="4797251"/>
            <a:ext cx="207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Asked PS to get missing data from Nuvolo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876A40-AF46-3D1B-2C29-8240302601F6}"/>
              </a:ext>
            </a:extLst>
          </p:cNvPr>
          <p:cNvSpPr txBox="1"/>
          <p:nvPr/>
        </p:nvSpPr>
        <p:spPr>
          <a:xfrm>
            <a:off x="7672387" y="4797251"/>
            <a:ext cx="9644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Asked customer for incident data</a:t>
            </a:r>
          </a:p>
        </p:txBody>
      </p:sp>
    </p:spTree>
    <p:extLst>
      <p:ext uri="{BB962C8B-B14F-4D97-AF65-F5344CB8AC3E}">
        <p14:creationId xmlns:p14="http://schemas.microsoft.com/office/powerpoint/2010/main" val="13049738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2AF32-88AD-AD2B-28D4-026A1A29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A4C939-8556-0532-8298-E691F534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922C4A-DEC5-4BFF-01A8-B1409BEFC03A}"/>
              </a:ext>
            </a:extLst>
          </p:cNvPr>
          <p:cNvGraphicFramePr>
            <a:graphicFrameLocks noGrp="1"/>
          </p:cNvGraphicFramePr>
          <p:nvPr/>
        </p:nvGraphicFramePr>
        <p:xfrm>
          <a:off x="678656" y="1089587"/>
          <a:ext cx="7895212" cy="3794760"/>
        </p:xfrm>
        <a:graphic>
          <a:graphicData uri="http://schemas.openxmlformats.org/drawingml/2006/table">
            <a:tbl>
              <a:tblPr/>
              <a:tblGrid>
                <a:gridCol w="2075927">
                  <a:extLst>
                    <a:ext uri="{9D8B030D-6E8A-4147-A177-3AD203B41FA5}">
                      <a16:colId xmlns:a16="http://schemas.microsoft.com/office/drawing/2014/main" val="1360954181"/>
                    </a:ext>
                  </a:extLst>
                </a:gridCol>
                <a:gridCol w="1024721">
                  <a:extLst>
                    <a:ext uri="{9D8B030D-6E8A-4147-A177-3AD203B41FA5}">
                      <a16:colId xmlns:a16="http://schemas.microsoft.com/office/drawing/2014/main" val="4010982194"/>
                    </a:ext>
                  </a:extLst>
                </a:gridCol>
                <a:gridCol w="855500">
                  <a:extLst>
                    <a:ext uri="{9D8B030D-6E8A-4147-A177-3AD203B41FA5}">
                      <a16:colId xmlns:a16="http://schemas.microsoft.com/office/drawing/2014/main" val="1507754549"/>
                    </a:ext>
                  </a:extLst>
                </a:gridCol>
                <a:gridCol w="893105">
                  <a:extLst>
                    <a:ext uri="{9D8B030D-6E8A-4147-A177-3AD203B41FA5}">
                      <a16:colId xmlns:a16="http://schemas.microsoft.com/office/drawing/2014/main" val="3038534015"/>
                    </a:ext>
                  </a:extLst>
                </a:gridCol>
                <a:gridCol w="1024721">
                  <a:extLst>
                    <a:ext uri="{9D8B030D-6E8A-4147-A177-3AD203B41FA5}">
                      <a16:colId xmlns:a16="http://schemas.microsoft.com/office/drawing/2014/main" val="2165862315"/>
                    </a:ext>
                  </a:extLst>
                </a:gridCol>
                <a:gridCol w="1024721">
                  <a:extLst>
                    <a:ext uri="{9D8B030D-6E8A-4147-A177-3AD203B41FA5}">
                      <a16:colId xmlns:a16="http://schemas.microsoft.com/office/drawing/2014/main" val="3719250536"/>
                    </a:ext>
                  </a:extLst>
                </a:gridCol>
                <a:gridCol w="996517">
                  <a:extLst>
                    <a:ext uri="{9D8B030D-6E8A-4147-A177-3AD203B41FA5}">
                      <a16:colId xmlns:a16="http://schemas.microsoft.com/office/drawing/2014/main" val="10476337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Clr>
                          <a:srgbClr val="000000"/>
                        </a:buClr>
                        <a:buSzPts val="1100"/>
                        <a:buFont typeface="Aptos Narrow" panose="020B0004020202020204" pitchFamily="34" charset="0"/>
                        <a:buNone/>
                      </a:pPr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Potential problem</a:t>
                      </a:r>
                    </a:p>
                  </a:txBody>
                  <a:tcPr marL="34290" marR="34290" marT="34290" marB="3429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Piedmont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Marshfield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Methodist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Christiana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Wakemed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Multicare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5638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100"/>
                        <a:buFont typeface="Aptos Narrow" panose="020B00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Insufficient problem description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7163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Inaccurate problem coding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8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Insufficient resolution description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0945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Inaccurate resolution coding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2667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WO closed right after opening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Problem, but mainly because of after-hours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4119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part number in WO needing parts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9683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Inaccurate downtime impact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1842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 remote fix rate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5688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 fix right first time rate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1148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WO’s transferred to other techs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578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PM takes longer than estimated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695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Date/time of service not recorded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9644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Labor cost not recorded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810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Parts cost not recorded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Not a problem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No data yet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65441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0CC68C-7165-26DF-521F-55298F7340E7}"/>
              </a:ext>
            </a:extLst>
          </p:cNvPr>
          <p:cNvCxnSpPr>
            <a:cxnSpLocks/>
          </p:cNvCxnSpPr>
          <p:nvPr/>
        </p:nvCxnSpPr>
        <p:spPr>
          <a:xfrm>
            <a:off x="2828925" y="4735815"/>
            <a:ext cx="2557463" cy="0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7DC197-1781-D778-6222-129ED2B9A138}"/>
              </a:ext>
            </a:extLst>
          </p:cNvPr>
          <p:cNvCxnSpPr>
            <a:cxnSpLocks/>
          </p:cNvCxnSpPr>
          <p:nvPr/>
        </p:nvCxnSpPr>
        <p:spPr>
          <a:xfrm>
            <a:off x="5618560" y="4735815"/>
            <a:ext cx="1907381" cy="0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830B73-8573-CE85-C83A-4E1EB1836F3D}"/>
              </a:ext>
            </a:extLst>
          </p:cNvPr>
          <p:cNvCxnSpPr>
            <a:cxnSpLocks/>
          </p:cNvCxnSpPr>
          <p:nvPr/>
        </p:nvCxnSpPr>
        <p:spPr>
          <a:xfrm>
            <a:off x="7693819" y="4735815"/>
            <a:ext cx="821531" cy="0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257560-A9B1-E6BF-DB18-753FA0FAC86C}"/>
              </a:ext>
            </a:extLst>
          </p:cNvPr>
          <p:cNvCxnSpPr>
            <a:cxnSpLocks/>
          </p:cNvCxnSpPr>
          <p:nvPr/>
        </p:nvCxnSpPr>
        <p:spPr>
          <a:xfrm>
            <a:off x="7599164" y="4660091"/>
            <a:ext cx="0" cy="1371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777F49-69A5-33A7-E65E-1C3EA0EFD8F8}"/>
              </a:ext>
            </a:extLst>
          </p:cNvPr>
          <p:cNvCxnSpPr>
            <a:cxnSpLocks/>
          </p:cNvCxnSpPr>
          <p:nvPr/>
        </p:nvCxnSpPr>
        <p:spPr>
          <a:xfrm>
            <a:off x="5523905" y="4660091"/>
            <a:ext cx="0" cy="1371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5D4B00-6FBB-0E6B-C750-BA8746497402}"/>
              </a:ext>
            </a:extLst>
          </p:cNvPr>
          <p:cNvSpPr txBox="1"/>
          <p:nvPr/>
        </p:nvSpPr>
        <p:spPr>
          <a:xfrm>
            <a:off x="2736056" y="4797251"/>
            <a:ext cx="25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Asked customers to add missing data / alternative fields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84E15A-C007-48DA-1C1C-5F5ACEF5436B}"/>
              </a:ext>
            </a:extLst>
          </p:cNvPr>
          <p:cNvSpPr txBox="1"/>
          <p:nvPr/>
        </p:nvSpPr>
        <p:spPr>
          <a:xfrm>
            <a:off x="5523905" y="4797251"/>
            <a:ext cx="207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Asked PS to get missing data from Nuvolo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FD839-F807-3033-4F50-436EE60AE4A2}"/>
              </a:ext>
            </a:extLst>
          </p:cNvPr>
          <p:cNvSpPr txBox="1"/>
          <p:nvPr/>
        </p:nvSpPr>
        <p:spPr>
          <a:xfrm>
            <a:off x="7672387" y="4797251"/>
            <a:ext cx="9644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Asked customer for incident data</a:t>
            </a:r>
          </a:p>
        </p:txBody>
      </p:sp>
    </p:spTree>
    <p:extLst>
      <p:ext uri="{BB962C8B-B14F-4D97-AF65-F5344CB8AC3E}">
        <p14:creationId xmlns:p14="http://schemas.microsoft.com/office/powerpoint/2010/main" val="16542653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291"/>
          <p:cNvSpPr txBox="1">
            <a:spLocks noGrp="1"/>
          </p:cNvSpPr>
          <p:nvPr>
            <p:ph type="sldNum" idx="12"/>
          </p:nvPr>
        </p:nvSpPr>
        <p:spPr>
          <a:xfrm>
            <a:off x="457200" y="4740899"/>
            <a:ext cx="548700" cy="17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4B466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4B466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315" name="Google Shape;3315;p291"/>
          <p:cNvPicPr preferRelativeResize="0"/>
          <p:nvPr/>
        </p:nvPicPr>
        <p:blipFill rotWithShape="1">
          <a:blip r:embed="rId4">
            <a:alphaModFix/>
          </a:blip>
          <a:srcRect l="24196"/>
          <a:stretch/>
        </p:blipFill>
        <p:spPr>
          <a:xfrm>
            <a:off x="8041976" y="4740900"/>
            <a:ext cx="647226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6" name="Google Shape;3316;p291"/>
          <p:cNvSpPr txBox="1"/>
          <p:nvPr/>
        </p:nvSpPr>
        <p:spPr>
          <a:xfrm>
            <a:off x="417275" y="482421"/>
            <a:ext cx="73152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Manifold’s Core Framework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E90A6D"/>
                </a:solidFill>
                <a:effectLst/>
                <a:uLnTx/>
                <a:uFillTx/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E90A6D"/>
              </a:solidFill>
              <a:effectLst/>
              <a:uLnTx/>
              <a:uFillTx/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317" name="Google Shape;3317;p291"/>
          <p:cNvSpPr txBox="1"/>
          <p:nvPr/>
        </p:nvSpPr>
        <p:spPr>
          <a:xfrm>
            <a:off x="417275" y="884575"/>
            <a:ext cx="73938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Exo Light"/>
                <a:ea typeface="Exo Light"/>
                <a:cs typeface="Exo Light"/>
                <a:sym typeface="Exo Light"/>
              </a:rPr>
              <a:t>We approach all of our engagements by focusing first on detailed discovery to fully understand the goals, landscape and stakeholder perspectives. We use that to define a desired end state and a plan to get there. We also have the team to help deliver the desired solution.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3318" name="Google Shape;3318;p291"/>
          <p:cNvSpPr/>
          <p:nvPr/>
        </p:nvSpPr>
        <p:spPr>
          <a:xfrm>
            <a:off x="1561500" y="2203975"/>
            <a:ext cx="1016100" cy="101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DISCOVER</a:t>
            </a:r>
            <a:endParaRPr kumimoji="0" sz="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19" name="Google Shape;3319;p291"/>
          <p:cNvSpPr/>
          <p:nvPr/>
        </p:nvSpPr>
        <p:spPr>
          <a:xfrm>
            <a:off x="914400" y="1606725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Business Objectives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20" name="Google Shape;3320;p291"/>
          <p:cNvSpPr/>
          <p:nvPr/>
        </p:nvSpPr>
        <p:spPr>
          <a:xfrm>
            <a:off x="2577600" y="1606725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Use 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Cases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21" name="Google Shape;3321;p291"/>
          <p:cNvSpPr/>
          <p:nvPr/>
        </p:nvSpPr>
        <p:spPr>
          <a:xfrm>
            <a:off x="914400" y="3238050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Market Research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22" name="Google Shape;3322;p291"/>
          <p:cNvSpPr/>
          <p:nvPr/>
        </p:nvSpPr>
        <p:spPr>
          <a:xfrm>
            <a:off x="2577600" y="3238050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Current State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323" name="Google Shape;3323;p291"/>
          <p:cNvCxnSpPr>
            <a:stCxn id="3319" idx="5"/>
            <a:endCxn id="3318" idx="1"/>
          </p:cNvCxnSpPr>
          <p:nvPr/>
        </p:nvCxnSpPr>
        <p:spPr>
          <a:xfrm>
            <a:off x="1466734" y="2159059"/>
            <a:ext cx="243600" cy="1938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4" name="Google Shape;3324;p291"/>
          <p:cNvCxnSpPr>
            <a:stCxn id="3320" idx="3"/>
            <a:endCxn id="3318" idx="7"/>
          </p:cNvCxnSpPr>
          <p:nvPr/>
        </p:nvCxnSpPr>
        <p:spPr>
          <a:xfrm flipH="1">
            <a:off x="2428766" y="2159059"/>
            <a:ext cx="243600" cy="1938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5" name="Google Shape;3325;p291"/>
          <p:cNvCxnSpPr>
            <a:stCxn id="3321" idx="7"/>
            <a:endCxn id="3318" idx="3"/>
          </p:cNvCxnSpPr>
          <p:nvPr/>
        </p:nvCxnSpPr>
        <p:spPr>
          <a:xfrm rot="10800000" flipH="1">
            <a:off x="1466734" y="3071216"/>
            <a:ext cx="243600" cy="261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6" name="Google Shape;3326;p291"/>
          <p:cNvCxnSpPr>
            <a:stCxn id="3318" idx="5"/>
            <a:endCxn id="3322" idx="1"/>
          </p:cNvCxnSpPr>
          <p:nvPr/>
        </p:nvCxnSpPr>
        <p:spPr>
          <a:xfrm>
            <a:off x="2428796" y="3071271"/>
            <a:ext cx="243600" cy="261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7" name="Google Shape;3327;p291"/>
          <p:cNvSpPr/>
          <p:nvPr/>
        </p:nvSpPr>
        <p:spPr>
          <a:xfrm>
            <a:off x="7026000" y="2203975"/>
            <a:ext cx="1016100" cy="101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DELIVER</a:t>
            </a:r>
            <a:endParaRPr kumimoji="0" sz="6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28" name="Google Shape;3328;p291"/>
          <p:cNvSpPr/>
          <p:nvPr/>
        </p:nvSpPr>
        <p:spPr>
          <a:xfrm>
            <a:off x="6378900" y="1606725"/>
            <a:ext cx="795900" cy="676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Change Management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29" name="Google Shape;3329;p291"/>
          <p:cNvSpPr/>
          <p:nvPr/>
        </p:nvSpPr>
        <p:spPr>
          <a:xfrm>
            <a:off x="8042100" y="1606725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Training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30" name="Google Shape;3330;p291"/>
          <p:cNvSpPr/>
          <p:nvPr/>
        </p:nvSpPr>
        <p:spPr>
          <a:xfrm>
            <a:off x="6378900" y="3238050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User Feedback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31" name="Google Shape;3331;p291"/>
          <p:cNvSpPr/>
          <p:nvPr/>
        </p:nvSpPr>
        <p:spPr>
          <a:xfrm>
            <a:off x="8042100" y="3238050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332" name="Google Shape;3332;p291"/>
          <p:cNvCxnSpPr>
            <a:stCxn id="3328" idx="5"/>
            <a:endCxn id="3327" idx="1"/>
          </p:cNvCxnSpPr>
          <p:nvPr/>
        </p:nvCxnSpPr>
        <p:spPr>
          <a:xfrm>
            <a:off x="7058243" y="2184154"/>
            <a:ext cx="116700" cy="168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3" name="Google Shape;3333;p291"/>
          <p:cNvCxnSpPr>
            <a:stCxn id="3329" idx="3"/>
            <a:endCxn id="3327" idx="7"/>
          </p:cNvCxnSpPr>
          <p:nvPr/>
        </p:nvCxnSpPr>
        <p:spPr>
          <a:xfrm flipH="1">
            <a:off x="7893266" y="2159059"/>
            <a:ext cx="243600" cy="1938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4" name="Google Shape;3334;p291"/>
          <p:cNvCxnSpPr>
            <a:stCxn id="3330" idx="7"/>
            <a:endCxn id="3327" idx="3"/>
          </p:cNvCxnSpPr>
          <p:nvPr/>
        </p:nvCxnSpPr>
        <p:spPr>
          <a:xfrm rot="10800000" flipH="1">
            <a:off x="6931234" y="3071216"/>
            <a:ext cx="243600" cy="261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5" name="Google Shape;3335;p291"/>
          <p:cNvCxnSpPr>
            <a:stCxn id="3327" idx="5"/>
            <a:endCxn id="3331" idx="1"/>
          </p:cNvCxnSpPr>
          <p:nvPr/>
        </p:nvCxnSpPr>
        <p:spPr>
          <a:xfrm>
            <a:off x="7893296" y="3071271"/>
            <a:ext cx="243600" cy="261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6" name="Google Shape;3336;p291"/>
          <p:cNvSpPr/>
          <p:nvPr/>
        </p:nvSpPr>
        <p:spPr>
          <a:xfrm>
            <a:off x="4303050" y="2203975"/>
            <a:ext cx="1016100" cy="101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DEFINE</a:t>
            </a:r>
            <a:endParaRPr kumimoji="0" sz="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37" name="Google Shape;3337;p291"/>
          <p:cNvSpPr/>
          <p:nvPr/>
        </p:nvSpPr>
        <p:spPr>
          <a:xfrm>
            <a:off x="3655950" y="1606725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Target Operating Model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38" name="Google Shape;3338;p291"/>
          <p:cNvSpPr/>
          <p:nvPr/>
        </p:nvSpPr>
        <p:spPr>
          <a:xfrm>
            <a:off x="5319150" y="1606725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Iterative Plan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39" name="Google Shape;3339;p291"/>
          <p:cNvSpPr/>
          <p:nvPr/>
        </p:nvSpPr>
        <p:spPr>
          <a:xfrm>
            <a:off x="3655950" y="3238050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40" name="Google Shape;3340;p291"/>
          <p:cNvSpPr/>
          <p:nvPr/>
        </p:nvSpPr>
        <p:spPr>
          <a:xfrm>
            <a:off x="5319150" y="3238050"/>
            <a:ext cx="647100" cy="647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857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Mobilize Teams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341" name="Google Shape;3341;p291"/>
          <p:cNvCxnSpPr>
            <a:stCxn id="3337" idx="5"/>
            <a:endCxn id="3336" idx="1"/>
          </p:cNvCxnSpPr>
          <p:nvPr/>
        </p:nvCxnSpPr>
        <p:spPr>
          <a:xfrm>
            <a:off x="4208284" y="2159059"/>
            <a:ext cx="243600" cy="1938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2" name="Google Shape;3342;p291"/>
          <p:cNvCxnSpPr>
            <a:stCxn id="3338" idx="3"/>
            <a:endCxn id="3336" idx="7"/>
          </p:cNvCxnSpPr>
          <p:nvPr/>
        </p:nvCxnSpPr>
        <p:spPr>
          <a:xfrm flipH="1">
            <a:off x="5170316" y="2159059"/>
            <a:ext cx="243600" cy="1938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3" name="Google Shape;3343;p291"/>
          <p:cNvCxnSpPr>
            <a:stCxn id="3339" idx="7"/>
            <a:endCxn id="3336" idx="3"/>
          </p:cNvCxnSpPr>
          <p:nvPr/>
        </p:nvCxnSpPr>
        <p:spPr>
          <a:xfrm rot="10800000" flipH="1">
            <a:off x="4208284" y="3071216"/>
            <a:ext cx="243600" cy="261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4" name="Google Shape;3344;p291"/>
          <p:cNvCxnSpPr>
            <a:stCxn id="3336" idx="5"/>
            <a:endCxn id="3340" idx="1"/>
          </p:cNvCxnSpPr>
          <p:nvPr/>
        </p:nvCxnSpPr>
        <p:spPr>
          <a:xfrm>
            <a:off x="5170346" y="3071271"/>
            <a:ext cx="243600" cy="261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5" name="Google Shape;3345;p291"/>
          <p:cNvSpPr txBox="1"/>
          <p:nvPr/>
        </p:nvSpPr>
        <p:spPr>
          <a:xfrm>
            <a:off x="3691813" y="3257100"/>
            <a:ext cx="705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System Architecture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46" name="Google Shape;3346;p291"/>
          <p:cNvSpPr txBox="1"/>
          <p:nvPr/>
        </p:nvSpPr>
        <p:spPr>
          <a:xfrm>
            <a:off x="8022000" y="3257100"/>
            <a:ext cx="6873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Iterate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47" name="Google Shape;3347;p291"/>
          <p:cNvSpPr/>
          <p:nvPr/>
        </p:nvSpPr>
        <p:spPr>
          <a:xfrm>
            <a:off x="3116788" y="2388463"/>
            <a:ext cx="647100" cy="647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ALIGN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348" name="Google Shape;3348;p291"/>
          <p:cNvCxnSpPr>
            <a:stCxn id="3347" idx="2"/>
            <a:endCxn id="3318" idx="6"/>
          </p:cNvCxnSpPr>
          <p:nvPr/>
        </p:nvCxnSpPr>
        <p:spPr>
          <a:xfrm rot="10800000">
            <a:off x="2577688" y="2712013"/>
            <a:ext cx="5391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9" name="Google Shape;3349;p291"/>
          <p:cNvCxnSpPr>
            <a:stCxn id="3336" idx="2"/>
            <a:endCxn id="3347" idx="6"/>
          </p:cNvCxnSpPr>
          <p:nvPr/>
        </p:nvCxnSpPr>
        <p:spPr>
          <a:xfrm rot="10800000">
            <a:off x="3763950" y="2712025"/>
            <a:ext cx="5391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0" name="Google Shape;3350;p291"/>
          <p:cNvSpPr/>
          <p:nvPr/>
        </p:nvSpPr>
        <p:spPr>
          <a:xfrm>
            <a:off x="5849013" y="2388463"/>
            <a:ext cx="647100" cy="647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ALIGN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351" name="Google Shape;3351;p291"/>
          <p:cNvCxnSpPr>
            <a:stCxn id="3350" idx="2"/>
            <a:endCxn id="3336" idx="6"/>
          </p:cNvCxnSpPr>
          <p:nvPr/>
        </p:nvCxnSpPr>
        <p:spPr>
          <a:xfrm rot="10800000">
            <a:off x="5319213" y="2712013"/>
            <a:ext cx="5298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2" name="Google Shape;3352;p291"/>
          <p:cNvCxnSpPr>
            <a:stCxn id="3327" idx="2"/>
            <a:endCxn id="3350" idx="6"/>
          </p:cNvCxnSpPr>
          <p:nvPr/>
        </p:nvCxnSpPr>
        <p:spPr>
          <a:xfrm rot="10800000">
            <a:off x="6496200" y="2712025"/>
            <a:ext cx="5298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3" name="Google Shape;3353;p291"/>
          <p:cNvSpPr txBox="1"/>
          <p:nvPr/>
        </p:nvSpPr>
        <p:spPr>
          <a:xfrm>
            <a:off x="894300" y="3942900"/>
            <a:ext cx="23304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Discover</a:t>
            </a: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 current state and identify future opportunities.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54" name="Google Shape;3354;p291"/>
          <p:cNvSpPr txBox="1"/>
          <p:nvPr/>
        </p:nvSpPr>
        <p:spPr>
          <a:xfrm>
            <a:off x="3645900" y="3942900"/>
            <a:ext cx="23304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Define</a:t>
            </a: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 Target Operating Model and implementation plan.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55" name="Google Shape;3355;p291"/>
          <p:cNvSpPr txBox="1"/>
          <p:nvPr/>
        </p:nvSpPr>
        <p:spPr>
          <a:xfrm>
            <a:off x="6397500" y="3942900"/>
            <a:ext cx="23304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Iteratively </a:t>
            </a: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deliver</a:t>
            </a: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 </a:t>
            </a:r>
            <a:b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</a:b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with confidence.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356" name="Google Shape;3356;p291"/>
          <p:cNvPicPr preferRelativeResize="0"/>
          <p:nvPr/>
        </p:nvPicPr>
        <p:blipFill rotWithShape="1">
          <a:blip r:embed="rId5">
            <a:alphaModFix/>
          </a:blip>
          <a:srcRect l="8426" t="20305" r="12075" b="18588"/>
          <a:stretch/>
        </p:blipFill>
        <p:spPr>
          <a:xfrm>
            <a:off x="7287650" y="3332875"/>
            <a:ext cx="492800" cy="37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7" name="Google Shape;3357;p291"/>
          <p:cNvSpPr txBox="1"/>
          <p:nvPr/>
        </p:nvSpPr>
        <p:spPr>
          <a:xfrm>
            <a:off x="7083625" y="3672300"/>
            <a:ext cx="939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23213A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Agile Sprints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23213A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58" name="Google Shape;3358;p291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4" name="Google Shape;5304;p362"/>
          <p:cNvGraphicFramePr/>
          <p:nvPr/>
        </p:nvGraphicFramePr>
        <p:xfrm>
          <a:off x="457200" y="906091"/>
          <a:ext cx="8230800" cy="4106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Select Manifold </a:t>
                      </a: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projects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ERP implement.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Change management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Target state p</a:t>
                      </a:r>
                      <a:r>
                        <a:rPr lang="en" sz="1000" b="1" u="none" strike="noStrike" cap="none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rocess </a:t>
                      </a: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design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Ecosystem / tech arch.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BI / D&amp;A </a:t>
                      </a:r>
                      <a:endParaRPr sz="1000" b="1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strategy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E-commerce</a:t>
                      </a:r>
                      <a:endParaRPr sz="1000" b="1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SAP implementation and process improvement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Process design and tech stack selection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Built AI engine for market landscape monitoring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eCommerce strategy and B2B portal solution management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Technology architecture assessment and design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Enterprise architecture transformation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Design and implementation of analytics-based workflows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305" name="Google Shape;5305;p362"/>
          <p:cNvSpPr txBox="1"/>
          <p:nvPr/>
        </p:nvSpPr>
        <p:spPr>
          <a:xfrm>
            <a:off x="381000" y="544200"/>
            <a:ext cx="777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Our team’s relevant experience across </a:t>
            </a:r>
            <a:r>
              <a:rPr lang="en" sz="1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xxx’s digital priorities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5306" name="Google Shape;5306;p362"/>
          <p:cNvSpPr/>
          <p:nvPr/>
        </p:nvSpPr>
        <p:spPr>
          <a:xfrm>
            <a:off x="465096" y="1505422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07" name="Google Shape;5307;p362"/>
          <p:cNvSpPr/>
          <p:nvPr/>
        </p:nvSpPr>
        <p:spPr>
          <a:xfrm>
            <a:off x="465096" y="2001346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2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08" name="Google Shape;5308;p362"/>
          <p:cNvSpPr/>
          <p:nvPr/>
        </p:nvSpPr>
        <p:spPr>
          <a:xfrm>
            <a:off x="474446" y="2474075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3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09" name="Google Shape;5309;p362"/>
          <p:cNvSpPr/>
          <p:nvPr/>
        </p:nvSpPr>
        <p:spPr>
          <a:xfrm>
            <a:off x="474446" y="2967968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4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0" name="Google Shape;5310;p362"/>
          <p:cNvSpPr/>
          <p:nvPr/>
        </p:nvSpPr>
        <p:spPr>
          <a:xfrm>
            <a:off x="474446" y="3517908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5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1" name="Google Shape;5311;p362"/>
          <p:cNvSpPr/>
          <p:nvPr/>
        </p:nvSpPr>
        <p:spPr>
          <a:xfrm>
            <a:off x="3265379" y="1491251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5312" name="Google Shape;5312;p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5313" name="Google Shape;5313;p362"/>
          <p:cNvSpPr/>
          <p:nvPr/>
        </p:nvSpPr>
        <p:spPr>
          <a:xfrm>
            <a:off x="5189894" y="1491251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4" name="Google Shape;5314;p362"/>
          <p:cNvSpPr/>
          <p:nvPr/>
        </p:nvSpPr>
        <p:spPr>
          <a:xfrm>
            <a:off x="4227636" y="1491251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5" name="Google Shape;5315;p362"/>
          <p:cNvSpPr/>
          <p:nvPr/>
        </p:nvSpPr>
        <p:spPr>
          <a:xfrm>
            <a:off x="5189894" y="2000722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6" name="Google Shape;5316;p362"/>
          <p:cNvSpPr/>
          <p:nvPr/>
        </p:nvSpPr>
        <p:spPr>
          <a:xfrm>
            <a:off x="6171104" y="2000722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7" name="Google Shape;5317;p362"/>
          <p:cNvSpPr/>
          <p:nvPr/>
        </p:nvSpPr>
        <p:spPr>
          <a:xfrm>
            <a:off x="7117855" y="2470023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8" name="Google Shape;5318;p362"/>
          <p:cNvSpPr/>
          <p:nvPr/>
        </p:nvSpPr>
        <p:spPr>
          <a:xfrm>
            <a:off x="8108455" y="2998098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9" name="Google Shape;5319;p362"/>
          <p:cNvSpPr/>
          <p:nvPr/>
        </p:nvSpPr>
        <p:spPr>
          <a:xfrm>
            <a:off x="5189894" y="2998098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0" name="Google Shape;5320;p362"/>
          <p:cNvSpPr/>
          <p:nvPr/>
        </p:nvSpPr>
        <p:spPr>
          <a:xfrm>
            <a:off x="4255979" y="2998098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1" name="Google Shape;5321;p362"/>
          <p:cNvSpPr/>
          <p:nvPr/>
        </p:nvSpPr>
        <p:spPr>
          <a:xfrm>
            <a:off x="3265379" y="351630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2" name="Google Shape;5322;p362"/>
          <p:cNvSpPr/>
          <p:nvPr/>
        </p:nvSpPr>
        <p:spPr>
          <a:xfrm>
            <a:off x="4255979" y="351630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3" name="Google Shape;5323;p362"/>
          <p:cNvSpPr/>
          <p:nvPr/>
        </p:nvSpPr>
        <p:spPr>
          <a:xfrm>
            <a:off x="5189894" y="351630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4" name="Google Shape;5324;p362"/>
          <p:cNvSpPr/>
          <p:nvPr/>
        </p:nvSpPr>
        <p:spPr>
          <a:xfrm>
            <a:off x="6171104" y="351630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5" name="Google Shape;5325;p362"/>
          <p:cNvSpPr/>
          <p:nvPr/>
        </p:nvSpPr>
        <p:spPr>
          <a:xfrm>
            <a:off x="474446" y="4453216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7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6" name="Google Shape;5326;p362"/>
          <p:cNvSpPr/>
          <p:nvPr/>
        </p:nvSpPr>
        <p:spPr>
          <a:xfrm>
            <a:off x="7117855" y="448472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7" name="Google Shape;5327;p362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D6D0E8"/>
                </a:solidFill>
                <a:latin typeface="Exo"/>
                <a:ea typeface="Exo"/>
                <a:cs typeface="Exo"/>
                <a:sym typeface="Exo"/>
              </a:rPr>
              <a:t>25</a:t>
            </a:fld>
            <a:endParaRPr sz="1000">
              <a:solidFill>
                <a:srgbClr val="D6D0E8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8" name="Google Shape;5328;p362"/>
          <p:cNvSpPr/>
          <p:nvPr/>
        </p:nvSpPr>
        <p:spPr>
          <a:xfrm>
            <a:off x="5189894" y="2470023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9" name="Google Shape;5329;p362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0" name="Google Shape;5330;p362"/>
          <p:cNvSpPr/>
          <p:nvPr/>
        </p:nvSpPr>
        <p:spPr>
          <a:xfrm>
            <a:off x="474446" y="3977777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6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31" name="Google Shape;5331;p362"/>
          <p:cNvSpPr/>
          <p:nvPr/>
        </p:nvSpPr>
        <p:spPr>
          <a:xfrm>
            <a:off x="6171104" y="4000859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3">
          <a:extLst>
            <a:ext uri="{FF2B5EF4-FFF2-40B4-BE49-F238E27FC236}">
              <a16:creationId xmlns:a16="http://schemas.microsoft.com/office/drawing/2014/main" id="{D7135855-9CE0-C788-235E-DF037439F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4" name="Google Shape;5304;p362">
            <a:extLst>
              <a:ext uri="{FF2B5EF4-FFF2-40B4-BE49-F238E27FC236}">
                <a16:creationId xmlns:a16="http://schemas.microsoft.com/office/drawing/2014/main" id="{32C625E0-3926-489B-674F-9E4B65CF9149}"/>
              </a:ext>
            </a:extLst>
          </p:cNvPr>
          <p:cNvGraphicFramePr/>
          <p:nvPr/>
        </p:nvGraphicFramePr>
        <p:xfrm>
          <a:off x="457200" y="906091"/>
          <a:ext cx="8230800" cy="4106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9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Select Manifold </a:t>
                      </a: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projects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ERP implement.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Change management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Target state p</a:t>
                      </a:r>
                      <a:r>
                        <a:rPr lang="en" sz="1000" b="1" u="none" strike="noStrike" cap="none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rocess </a:t>
                      </a: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design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Ecosystem / tech arch.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BI / D&amp;A </a:t>
                      </a:r>
                      <a:endParaRPr sz="1000" b="1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strategy</a:t>
                      </a:r>
                      <a:endParaRPr sz="1000" b="1" u="none" strike="noStrike" cap="none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accent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E-commerce</a:t>
                      </a:r>
                      <a:endParaRPr sz="1000" b="1">
                        <a:solidFill>
                          <a:schemeClr val="accent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SAP implementation and process improvement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Process design and tech stack selection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Built AI engine for market landscape monitoring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eCommerce strategy and B2B portal solution management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Technology architecture assessment and design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Enterprise architecture transformation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L="0" marR="0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Exo Light"/>
                          <a:ea typeface="Exo Light"/>
                          <a:cs typeface="Exo Light"/>
                          <a:sym typeface="Exo Light"/>
                        </a:rPr>
                        <a:t>Design and implementation of analytics-based workflows </a:t>
                      </a:r>
                      <a:endParaRPr sz="100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00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solidFill>
                          <a:schemeClr val="dk2"/>
                        </a:solidFill>
                        <a:latin typeface="Exo Light"/>
                        <a:ea typeface="Exo Light"/>
                        <a:cs typeface="Exo Light"/>
                        <a:sym typeface="Exo Light"/>
                      </a:endParaRPr>
                    </a:p>
                  </a:txBody>
                  <a:tcPr marL="27425" marR="27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305" name="Google Shape;5305;p362">
            <a:extLst>
              <a:ext uri="{FF2B5EF4-FFF2-40B4-BE49-F238E27FC236}">
                <a16:creationId xmlns:a16="http://schemas.microsoft.com/office/drawing/2014/main" id="{14C574C5-57FC-C9E9-11C7-5990B0F7BFA3}"/>
              </a:ext>
            </a:extLst>
          </p:cNvPr>
          <p:cNvSpPr txBox="1"/>
          <p:nvPr/>
        </p:nvSpPr>
        <p:spPr>
          <a:xfrm>
            <a:off x="381000" y="544200"/>
            <a:ext cx="777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Our team’s relevant experience across </a:t>
            </a:r>
            <a:r>
              <a:rPr lang="en" sz="1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xxx’s digital priorities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5306" name="Google Shape;5306;p362">
            <a:extLst>
              <a:ext uri="{FF2B5EF4-FFF2-40B4-BE49-F238E27FC236}">
                <a16:creationId xmlns:a16="http://schemas.microsoft.com/office/drawing/2014/main" id="{A3FDDB02-4DD7-9F2A-A4A4-B08C9CB46438}"/>
              </a:ext>
            </a:extLst>
          </p:cNvPr>
          <p:cNvSpPr/>
          <p:nvPr/>
        </p:nvSpPr>
        <p:spPr>
          <a:xfrm>
            <a:off x="465096" y="1666792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07" name="Google Shape;5307;p362">
            <a:extLst>
              <a:ext uri="{FF2B5EF4-FFF2-40B4-BE49-F238E27FC236}">
                <a16:creationId xmlns:a16="http://schemas.microsoft.com/office/drawing/2014/main" id="{9F2D6B64-52FF-AC55-A0D2-93D3B6ED0FD7}"/>
              </a:ext>
            </a:extLst>
          </p:cNvPr>
          <p:cNvSpPr/>
          <p:nvPr/>
        </p:nvSpPr>
        <p:spPr>
          <a:xfrm>
            <a:off x="465096" y="2162716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2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08" name="Google Shape;5308;p362">
            <a:extLst>
              <a:ext uri="{FF2B5EF4-FFF2-40B4-BE49-F238E27FC236}">
                <a16:creationId xmlns:a16="http://schemas.microsoft.com/office/drawing/2014/main" id="{1A029C01-4DB3-0EB7-A347-76686CC76A1F}"/>
              </a:ext>
            </a:extLst>
          </p:cNvPr>
          <p:cNvSpPr/>
          <p:nvPr/>
        </p:nvSpPr>
        <p:spPr>
          <a:xfrm>
            <a:off x="474446" y="2635445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3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09" name="Google Shape;5309;p362">
            <a:extLst>
              <a:ext uri="{FF2B5EF4-FFF2-40B4-BE49-F238E27FC236}">
                <a16:creationId xmlns:a16="http://schemas.microsoft.com/office/drawing/2014/main" id="{293C7BA1-BEDE-9C87-DBE0-19BF4A079695}"/>
              </a:ext>
            </a:extLst>
          </p:cNvPr>
          <p:cNvSpPr/>
          <p:nvPr/>
        </p:nvSpPr>
        <p:spPr>
          <a:xfrm>
            <a:off x="474446" y="3129338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4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0" name="Google Shape;5310;p362">
            <a:extLst>
              <a:ext uri="{FF2B5EF4-FFF2-40B4-BE49-F238E27FC236}">
                <a16:creationId xmlns:a16="http://schemas.microsoft.com/office/drawing/2014/main" id="{EBA0E783-B8C3-030C-40C7-1A92CF022007}"/>
              </a:ext>
            </a:extLst>
          </p:cNvPr>
          <p:cNvSpPr/>
          <p:nvPr/>
        </p:nvSpPr>
        <p:spPr>
          <a:xfrm>
            <a:off x="474446" y="3679278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5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1" name="Google Shape;5311;p362">
            <a:extLst>
              <a:ext uri="{FF2B5EF4-FFF2-40B4-BE49-F238E27FC236}">
                <a16:creationId xmlns:a16="http://schemas.microsoft.com/office/drawing/2014/main" id="{84F6A6EE-6B79-3EFE-52B4-D19B32999693}"/>
              </a:ext>
            </a:extLst>
          </p:cNvPr>
          <p:cNvSpPr/>
          <p:nvPr/>
        </p:nvSpPr>
        <p:spPr>
          <a:xfrm>
            <a:off x="3265379" y="1652621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5312" name="Google Shape;5312;p362">
            <a:extLst>
              <a:ext uri="{FF2B5EF4-FFF2-40B4-BE49-F238E27FC236}">
                <a16:creationId xmlns:a16="http://schemas.microsoft.com/office/drawing/2014/main" id="{821BFF79-392A-B059-0C8E-47AA3E916F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5313" name="Google Shape;5313;p362">
            <a:extLst>
              <a:ext uri="{FF2B5EF4-FFF2-40B4-BE49-F238E27FC236}">
                <a16:creationId xmlns:a16="http://schemas.microsoft.com/office/drawing/2014/main" id="{0AA16363-585F-1D4C-52AC-AD471A4572C1}"/>
              </a:ext>
            </a:extLst>
          </p:cNvPr>
          <p:cNvSpPr/>
          <p:nvPr/>
        </p:nvSpPr>
        <p:spPr>
          <a:xfrm>
            <a:off x="5189894" y="1652621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4" name="Google Shape;5314;p362">
            <a:extLst>
              <a:ext uri="{FF2B5EF4-FFF2-40B4-BE49-F238E27FC236}">
                <a16:creationId xmlns:a16="http://schemas.microsoft.com/office/drawing/2014/main" id="{71B46911-5B7F-7721-86ED-5CCCB0DFFB87}"/>
              </a:ext>
            </a:extLst>
          </p:cNvPr>
          <p:cNvSpPr/>
          <p:nvPr/>
        </p:nvSpPr>
        <p:spPr>
          <a:xfrm>
            <a:off x="4227636" y="1652621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5" name="Google Shape;5315;p362">
            <a:extLst>
              <a:ext uri="{FF2B5EF4-FFF2-40B4-BE49-F238E27FC236}">
                <a16:creationId xmlns:a16="http://schemas.microsoft.com/office/drawing/2014/main" id="{0EC74025-B8CB-478A-97C8-8FE33F99EF15}"/>
              </a:ext>
            </a:extLst>
          </p:cNvPr>
          <p:cNvSpPr/>
          <p:nvPr/>
        </p:nvSpPr>
        <p:spPr>
          <a:xfrm>
            <a:off x="5189894" y="2162092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6" name="Google Shape;5316;p362">
            <a:extLst>
              <a:ext uri="{FF2B5EF4-FFF2-40B4-BE49-F238E27FC236}">
                <a16:creationId xmlns:a16="http://schemas.microsoft.com/office/drawing/2014/main" id="{4E83DE51-3221-7558-DDE7-478225206752}"/>
              </a:ext>
            </a:extLst>
          </p:cNvPr>
          <p:cNvSpPr/>
          <p:nvPr/>
        </p:nvSpPr>
        <p:spPr>
          <a:xfrm>
            <a:off x="6171104" y="2162092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7" name="Google Shape;5317;p362">
            <a:extLst>
              <a:ext uri="{FF2B5EF4-FFF2-40B4-BE49-F238E27FC236}">
                <a16:creationId xmlns:a16="http://schemas.microsoft.com/office/drawing/2014/main" id="{739942DE-B403-9770-37AC-A81F9CFD4851}"/>
              </a:ext>
            </a:extLst>
          </p:cNvPr>
          <p:cNvSpPr/>
          <p:nvPr/>
        </p:nvSpPr>
        <p:spPr>
          <a:xfrm>
            <a:off x="7117855" y="2631393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8" name="Google Shape;5318;p362">
            <a:extLst>
              <a:ext uri="{FF2B5EF4-FFF2-40B4-BE49-F238E27FC236}">
                <a16:creationId xmlns:a16="http://schemas.microsoft.com/office/drawing/2014/main" id="{F6ED7C4D-575C-A87F-A199-C3D46C214824}"/>
              </a:ext>
            </a:extLst>
          </p:cNvPr>
          <p:cNvSpPr/>
          <p:nvPr/>
        </p:nvSpPr>
        <p:spPr>
          <a:xfrm>
            <a:off x="8108455" y="3159468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19" name="Google Shape;5319;p362">
            <a:extLst>
              <a:ext uri="{FF2B5EF4-FFF2-40B4-BE49-F238E27FC236}">
                <a16:creationId xmlns:a16="http://schemas.microsoft.com/office/drawing/2014/main" id="{5CB9763E-C680-7956-7572-B36A80120AFC}"/>
              </a:ext>
            </a:extLst>
          </p:cNvPr>
          <p:cNvSpPr/>
          <p:nvPr/>
        </p:nvSpPr>
        <p:spPr>
          <a:xfrm>
            <a:off x="5189894" y="3159468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0" name="Google Shape;5320;p362">
            <a:extLst>
              <a:ext uri="{FF2B5EF4-FFF2-40B4-BE49-F238E27FC236}">
                <a16:creationId xmlns:a16="http://schemas.microsoft.com/office/drawing/2014/main" id="{BAFBABB7-60FB-E4DA-977D-307749A7FC49}"/>
              </a:ext>
            </a:extLst>
          </p:cNvPr>
          <p:cNvSpPr/>
          <p:nvPr/>
        </p:nvSpPr>
        <p:spPr>
          <a:xfrm>
            <a:off x="4255979" y="3159468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1" name="Google Shape;5321;p362">
            <a:extLst>
              <a:ext uri="{FF2B5EF4-FFF2-40B4-BE49-F238E27FC236}">
                <a16:creationId xmlns:a16="http://schemas.microsoft.com/office/drawing/2014/main" id="{0A048C67-26B8-79AC-24AE-85C6CE2D60B8}"/>
              </a:ext>
            </a:extLst>
          </p:cNvPr>
          <p:cNvSpPr/>
          <p:nvPr/>
        </p:nvSpPr>
        <p:spPr>
          <a:xfrm>
            <a:off x="3265379" y="367767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2" name="Google Shape;5322;p362">
            <a:extLst>
              <a:ext uri="{FF2B5EF4-FFF2-40B4-BE49-F238E27FC236}">
                <a16:creationId xmlns:a16="http://schemas.microsoft.com/office/drawing/2014/main" id="{1210D076-6545-9870-17EE-816794CE6760}"/>
              </a:ext>
            </a:extLst>
          </p:cNvPr>
          <p:cNvSpPr/>
          <p:nvPr/>
        </p:nvSpPr>
        <p:spPr>
          <a:xfrm>
            <a:off x="4255979" y="367767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3" name="Google Shape;5323;p362">
            <a:extLst>
              <a:ext uri="{FF2B5EF4-FFF2-40B4-BE49-F238E27FC236}">
                <a16:creationId xmlns:a16="http://schemas.microsoft.com/office/drawing/2014/main" id="{25DA946E-61B2-D952-6DDB-D1C01CBF29F4}"/>
              </a:ext>
            </a:extLst>
          </p:cNvPr>
          <p:cNvSpPr/>
          <p:nvPr/>
        </p:nvSpPr>
        <p:spPr>
          <a:xfrm>
            <a:off x="5189894" y="367767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4" name="Google Shape;5324;p362">
            <a:extLst>
              <a:ext uri="{FF2B5EF4-FFF2-40B4-BE49-F238E27FC236}">
                <a16:creationId xmlns:a16="http://schemas.microsoft.com/office/drawing/2014/main" id="{CC2E4A46-63CC-1039-F457-DF72F2C9CBCE}"/>
              </a:ext>
            </a:extLst>
          </p:cNvPr>
          <p:cNvSpPr/>
          <p:nvPr/>
        </p:nvSpPr>
        <p:spPr>
          <a:xfrm>
            <a:off x="6171104" y="367767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5" name="Google Shape;5325;p362">
            <a:extLst>
              <a:ext uri="{FF2B5EF4-FFF2-40B4-BE49-F238E27FC236}">
                <a16:creationId xmlns:a16="http://schemas.microsoft.com/office/drawing/2014/main" id="{66D4105E-32C2-9FA9-0632-5BD7CFC0F6E4}"/>
              </a:ext>
            </a:extLst>
          </p:cNvPr>
          <p:cNvSpPr/>
          <p:nvPr/>
        </p:nvSpPr>
        <p:spPr>
          <a:xfrm>
            <a:off x="474446" y="4614586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7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6" name="Google Shape;5326;p362">
            <a:extLst>
              <a:ext uri="{FF2B5EF4-FFF2-40B4-BE49-F238E27FC236}">
                <a16:creationId xmlns:a16="http://schemas.microsoft.com/office/drawing/2014/main" id="{716A26A8-0591-F934-79D4-09AF3E101674}"/>
              </a:ext>
            </a:extLst>
          </p:cNvPr>
          <p:cNvSpPr/>
          <p:nvPr/>
        </p:nvSpPr>
        <p:spPr>
          <a:xfrm>
            <a:off x="7117855" y="4646090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7" name="Google Shape;5327;p362">
            <a:extLst>
              <a:ext uri="{FF2B5EF4-FFF2-40B4-BE49-F238E27FC236}">
                <a16:creationId xmlns:a16="http://schemas.microsoft.com/office/drawing/2014/main" id="{A550ECE8-1940-8BF9-53B3-646AC17E9C7E}"/>
              </a:ext>
            </a:extLst>
          </p:cNvPr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D6D0E8"/>
                </a:solidFill>
                <a:latin typeface="Exo"/>
                <a:ea typeface="Exo"/>
                <a:cs typeface="Exo"/>
                <a:sym typeface="Exo"/>
              </a:rPr>
              <a:t>26</a:t>
            </a:fld>
            <a:endParaRPr sz="1000">
              <a:solidFill>
                <a:srgbClr val="D6D0E8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8" name="Google Shape;5328;p362">
            <a:extLst>
              <a:ext uri="{FF2B5EF4-FFF2-40B4-BE49-F238E27FC236}">
                <a16:creationId xmlns:a16="http://schemas.microsoft.com/office/drawing/2014/main" id="{BCD2C7BA-0A31-4E0D-7738-2038288D9041}"/>
              </a:ext>
            </a:extLst>
          </p:cNvPr>
          <p:cNvSpPr/>
          <p:nvPr/>
        </p:nvSpPr>
        <p:spPr>
          <a:xfrm>
            <a:off x="5189894" y="2631393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29" name="Google Shape;5329;p362">
            <a:extLst>
              <a:ext uri="{FF2B5EF4-FFF2-40B4-BE49-F238E27FC236}">
                <a16:creationId xmlns:a16="http://schemas.microsoft.com/office/drawing/2014/main" id="{ED894A8D-A80D-A783-69EC-BEC133375CAD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0" name="Google Shape;5330;p362">
            <a:extLst>
              <a:ext uri="{FF2B5EF4-FFF2-40B4-BE49-F238E27FC236}">
                <a16:creationId xmlns:a16="http://schemas.microsoft.com/office/drawing/2014/main" id="{DF8FBF67-ABF5-B07B-CCE5-06FDB558F27E}"/>
              </a:ext>
            </a:extLst>
          </p:cNvPr>
          <p:cNvSpPr/>
          <p:nvPr/>
        </p:nvSpPr>
        <p:spPr>
          <a:xfrm>
            <a:off x="474446" y="4139147"/>
            <a:ext cx="242700" cy="23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6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5331" name="Google Shape;5331;p362">
            <a:extLst>
              <a:ext uri="{FF2B5EF4-FFF2-40B4-BE49-F238E27FC236}">
                <a16:creationId xmlns:a16="http://schemas.microsoft.com/office/drawing/2014/main" id="{B04D0190-0925-B260-8844-D16BF09E1960}"/>
              </a:ext>
            </a:extLst>
          </p:cNvPr>
          <p:cNvSpPr/>
          <p:nvPr/>
        </p:nvSpPr>
        <p:spPr>
          <a:xfrm>
            <a:off x="6171104" y="4162229"/>
            <a:ext cx="242700" cy="2337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✓</a:t>
            </a:r>
            <a:endParaRPr sz="1000" b="1" i="0" u="none" strike="noStrike" cap="none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11676029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C4E5E5BA-73F7-3351-8764-B2ED6A16A3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3436371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04" imgH="405" progId="TCLayout.ActiveDocument.1">
                  <p:embed/>
                </p:oleObj>
              </mc:Choice>
              <mc:Fallback>
                <p:oleObj name="think-cell Slide" r:id="rId5" imgW="404" imgH="405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E5E5BA-73F7-3351-8764-B2ED6A16A3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66B2955-63F0-274C-AF44-FEB6FC3E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Overall Project 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AA21FA-2B5F-8DDF-F757-8B25E64DB508}"/>
              </a:ext>
            </a:extLst>
          </p:cNvPr>
          <p:cNvGraphicFramePr>
            <a:graphicFrameLocks noGrp="1"/>
          </p:cNvGraphicFramePr>
          <p:nvPr/>
        </p:nvGraphicFramePr>
        <p:xfrm>
          <a:off x="589910" y="903689"/>
          <a:ext cx="7186849" cy="3223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006">
                  <a:extLst>
                    <a:ext uri="{9D8B030D-6E8A-4147-A177-3AD203B41FA5}">
                      <a16:colId xmlns:a16="http://schemas.microsoft.com/office/drawing/2014/main" val="1436953049"/>
                    </a:ext>
                  </a:extLst>
                </a:gridCol>
                <a:gridCol w="544406">
                  <a:extLst>
                    <a:ext uri="{9D8B030D-6E8A-4147-A177-3AD203B41FA5}">
                      <a16:colId xmlns:a16="http://schemas.microsoft.com/office/drawing/2014/main" val="3388521130"/>
                    </a:ext>
                  </a:extLst>
                </a:gridCol>
                <a:gridCol w="544407">
                  <a:extLst>
                    <a:ext uri="{9D8B030D-6E8A-4147-A177-3AD203B41FA5}">
                      <a16:colId xmlns:a16="http://schemas.microsoft.com/office/drawing/2014/main" val="326997649"/>
                    </a:ext>
                  </a:extLst>
                </a:gridCol>
                <a:gridCol w="586309">
                  <a:extLst>
                    <a:ext uri="{9D8B030D-6E8A-4147-A177-3AD203B41FA5}">
                      <a16:colId xmlns:a16="http://schemas.microsoft.com/office/drawing/2014/main" val="661510385"/>
                    </a:ext>
                  </a:extLst>
                </a:gridCol>
                <a:gridCol w="559469">
                  <a:extLst>
                    <a:ext uri="{9D8B030D-6E8A-4147-A177-3AD203B41FA5}">
                      <a16:colId xmlns:a16="http://schemas.microsoft.com/office/drawing/2014/main" val="2961059572"/>
                    </a:ext>
                  </a:extLst>
                </a:gridCol>
                <a:gridCol w="371020">
                  <a:extLst>
                    <a:ext uri="{9D8B030D-6E8A-4147-A177-3AD203B41FA5}">
                      <a16:colId xmlns:a16="http://schemas.microsoft.com/office/drawing/2014/main" val="127819683"/>
                    </a:ext>
                  </a:extLst>
                </a:gridCol>
                <a:gridCol w="271130">
                  <a:extLst>
                    <a:ext uri="{9D8B030D-6E8A-4147-A177-3AD203B41FA5}">
                      <a16:colId xmlns:a16="http://schemas.microsoft.com/office/drawing/2014/main" val="2812460353"/>
                    </a:ext>
                  </a:extLst>
                </a:gridCol>
                <a:gridCol w="590108">
                  <a:extLst>
                    <a:ext uri="{9D8B030D-6E8A-4147-A177-3AD203B41FA5}">
                      <a16:colId xmlns:a16="http://schemas.microsoft.com/office/drawing/2014/main" val="645258604"/>
                    </a:ext>
                  </a:extLst>
                </a:gridCol>
                <a:gridCol w="326951">
                  <a:extLst>
                    <a:ext uri="{9D8B030D-6E8A-4147-A177-3AD203B41FA5}">
                      <a16:colId xmlns:a16="http://schemas.microsoft.com/office/drawing/2014/main" val="655557719"/>
                    </a:ext>
                  </a:extLst>
                </a:gridCol>
                <a:gridCol w="231258">
                  <a:extLst>
                    <a:ext uri="{9D8B030D-6E8A-4147-A177-3AD203B41FA5}">
                      <a16:colId xmlns:a16="http://schemas.microsoft.com/office/drawing/2014/main" val="3675155306"/>
                    </a:ext>
                  </a:extLst>
                </a:gridCol>
                <a:gridCol w="590107">
                  <a:extLst>
                    <a:ext uri="{9D8B030D-6E8A-4147-A177-3AD203B41FA5}">
                      <a16:colId xmlns:a16="http://schemas.microsoft.com/office/drawing/2014/main" val="391503114"/>
                    </a:ext>
                  </a:extLst>
                </a:gridCol>
                <a:gridCol w="631678">
                  <a:extLst>
                    <a:ext uri="{9D8B030D-6E8A-4147-A177-3AD203B41FA5}">
                      <a16:colId xmlns:a16="http://schemas.microsoft.com/office/drawing/2014/main" val="1510095600"/>
                    </a:ext>
                  </a:extLst>
                </a:gridCol>
              </a:tblGrid>
              <a:tr h="22534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Activity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Week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08676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6/16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6/23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6/30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7/7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7/14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7/21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7/28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8/4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81073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Kickoff &amp; Alignment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736753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Stakeholder Interviews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420926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Argano Data Analysis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600488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Competitive Research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944988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Qualitative Research Design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80021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Qualitative Interviews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13002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Quantitative Research Design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064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Quantitative Data Collection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43317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Analysis &amp; Results Development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620625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Recommendations Delivery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964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89687DC-8276-0213-AF14-66752D262981}"/>
              </a:ext>
            </a:extLst>
          </p:cNvPr>
          <p:cNvSpPr txBox="1"/>
          <p:nvPr/>
        </p:nvSpPr>
        <p:spPr>
          <a:xfrm>
            <a:off x="5470721" y="4689625"/>
            <a:ext cx="854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Board Meeting Prep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607836-C127-7CDB-E050-DAB310B578DF}"/>
              </a:ext>
            </a:extLst>
          </p:cNvPr>
          <p:cNvCxnSpPr>
            <a:cxnSpLocks/>
          </p:cNvCxnSpPr>
          <p:nvPr/>
        </p:nvCxnSpPr>
        <p:spPr>
          <a:xfrm>
            <a:off x="5882536" y="1119757"/>
            <a:ext cx="0" cy="3480758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DEE69A-6ABE-57B7-BEBB-A75AFE90663E}"/>
              </a:ext>
            </a:extLst>
          </p:cNvPr>
          <p:cNvSpPr/>
          <p:nvPr/>
        </p:nvSpPr>
        <p:spPr>
          <a:xfrm>
            <a:off x="5823291" y="4594898"/>
            <a:ext cx="122927" cy="77638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DBF867-0979-3192-7846-B9B5251095F6}"/>
              </a:ext>
            </a:extLst>
          </p:cNvPr>
          <p:cNvSpPr txBox="1"/>
          <p:nvPr/>
        </p:nvSpPr>
        <p:spPr>
          <a:xfrm>
            <a:off x="7237684" y="4691500"/>
            <a:ext cx="8540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Final Delivery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44BCB-2C65-7E2C-9E78-E16E6625BACD}"/>
              </a:ext>
            </a:extLst>
          </p:cNvPr>
          <p:cNvCxnSpPr>
            <a:cxnSpLocks/>
          </p:cNvCxnSpPr>
          <p:nvPr/>
        </p:nvCxnSpPr>
        <p:spPr>
          <a:xfrm>
            <a:off x="7649498" y="1121632"/>
            <a:ext cx="0" cy="3480758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6CAD328-871B-9A5E-E591-B80C92177A0A}"/>
              </a:ext>
            </a:extLst>
          </p:cNvPr>
          <p:cNvSpPr/>
          <p:nvPr/>
        </p:nvSpPr>
        <p:spPr>
          <a:xfrm>
            <a:off x="7590253" y="4596773"/>
            <a:ext cx="122927" cy="77638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F5999E-AC32-DD5A-A914-ADA514649FB4}"/>
              </a:ext>
            </a:extLst>
          </p:cNvPr>
          <p:cNvCxnSpPr>
            <a:cxnSpLocks/>
          </p:cNvCxnSpPr>
          <p:nvPr/>
        </p:nvCxnSpPr>
        <p:spPr>
          <a:xfrm>
            <a:off x="4079767" y="1124878"/>
            <a:ext cx="0" cy="348075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1C6E720-D8DB-3F8A-BCD8-3C7C20520073}"/>
              </a:ext>
            </a:extLst>
          </p:cNvPr>
          <p:cNvSpPr/>
          <p:nvPr/>
        </p:nvSpPr>
        <p:spPr>
          <a:xfrm>
            <a:off x="4017110" y="4596606"/>
            <a:ext cx="122927" cy="77638"/>
          </a:xfrm>
          <a:prstGeom prst="triangle">
            <a:avLst/>
          </a:prstGeom>
          <a:solidFill>
            <a:srgbClr val="0000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69D339-9734-6841-1D49-D527C90A5F29}"/>
              </a:ext>
            </a:extLst>
          </p:cNvPr>
          <p:cNvSpPr txBox="1"/>
          <p:nvPr/>
        </p:nvSpPr>
        <p:spPr>
          <a:xfrm>
            <a:off x="3651566" y="4693091"/>
            <a:ext cx="8540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Today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8DE1D-A2A6-C481-BD31-00AE303C1549}"/>
              </a:ext>
            </a:extLst>
          </p:cNvPr>
          <p:cNvSpPr txBox="1"/>
          <p:nvPr/>
        </p:nvSpPr>
        <p:spPr>
          <a:xfrm>
            <a:off x="4728824" y="4689625"/>
            <a:ext cx="8540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Launch survey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EE7527-00C1-E5CA-19FF-81A80DCD9537}"/>
              </a:ext>
            </a:extLst>
          </p:cNvPr>
          <p:cNvCxnSpPr>
            <a:cxnSpLocks/>
          </p:cNvCxnSpPr>
          <p:nvPr/>
        </p:nvCxnSpPr>
        <p:spPr>
          <a:xfrm>
            <a:off x="5140639" y="1119757"/>
            <a:ext cx="0" cy="3480758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B267BC0-0761-62DA-4861-E64F949207DE}"/>
              </a:ext>
            </a:extLst>
          </p:cNvPr>
          <p:cNvSpPr/>
          <p:nvPr/>
        </p:nvSpPr>
        <p:spPr>
          <a:xfrm>
            <a:off x="5081394" y="4594898"/>
            <a:ext cx="122927" cy="77638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0203006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80480-1081-8DA7-645E-3B9AE637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87C8779A-3A29-A996-0F6D-808A64CE91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04" imgH="405" progId="TCLayout.ActiveDocument.1">
                  <p:embed/>
                </p:oleObj>
              </mc:Choice>
              <mc:Fallback>
                <p:oleObj name="think-cell Slide" r:id="rId5" imgW="404" imgH="405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E5E5BA-73F7-3351-8764-B2ED6A16A3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5D3F94-AB67-4D46-4F6A-BB0180DA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Overall Project 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E28333-2D94-5979-FD78-9554C10DBE01}"/>
              </a:ext>
            </a:extLst>
          </p:cNvPr>
          <p:cNvGraphicFramePr>
            <a:graphicFrameLocks noGrp="1"/>
          </p:cNvGraphicFramePr>
          <p:nvPr/>
        </p:nvGraphicFramePr>
        <p:xfrm>
          <a:off x="589910" y="903689"/>
          <a:ext cx="7186849" cy="3223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006">
                  <a:extLst>
                    <a:ext uri="{9D8B030D-6E8A-4147-A177-3AD203B41FA5}">
                      <a16:colId xmlns:a16="http://schemas.microsoft.com/office/drawing/2014/main" val="1436953049"/>
                    </a:ext>
                  </a:extLst>
                </a:gridCol>
                <a:gridCol w="544406">
                  <a:extLst>
                    <a:ext uri="{9D8B030D-6E8A-4147-A177-3AD203B41FA5}">
                      <a16:colId xmlns:a16="http://schemas.microsoft.com/office/drawing/2014/main" val="3388521130"/>
                    </a:ext>
                  </a:extLst>
                </a:gridCol>
                <a:gridCol w="544407">
                  <a:extLst>
                    <a:ext uri="{9D8B030D-6E8A-4147-A177-3AD203B41FA5}">
                      <a16:colId xmlns:a16="http://schemas.microsoft.com/office/drawing/2014/main" val="326997649"/>
                    </a:ext>
                  </a:extLst>
                </a:gridCol>
                <a:gridCol w="586309">
                  <a:extLst>
                    <a:ext uri="{9D8B030D-6E8A-4147-A177-3AD203B41FA5}">
                      <a16:colId xmlns:a16="http://schemas.microsoft.com/office/drawing/2014/main" val="661510385"/>
                    </a:ext>
                  </a:extLst>
                </a:gridCol>
                <a:gridCol w="559469">
                  <a:extLst>
                    <a:ext uri="{9D8B030D-6E8A-4147-A177-3AD203B41FA5}">
                      <a16:colId xmlns:a16="http://schemas.microsoft.com/office/drawing/2014/main" val="2961059572"/>
                    </a:ext>
                  </a:extLst>
                </a:gridCol>
                <a:gridCol w="371020">
                  <a:extLst>
                    <a:ext uri="{9D8B030D-6E8A-4147-A177-3AD203B41FA5}">
                      <a16:colId xmlns:a16="http://schemas.microsoft.com/office/drawing/2014/main" val="127819683"/>
                    </a:ext>
                  </a:extLst>
                </a:gridCol>
                <a:gridCol w="271130">
                  <a:extLst>
                    <a:ext uri="{9D8B030D-6E8A-4147-A177-3AD203B41FA5}">
                      <a16:colId xmlns:a16="http://schemas.microsoft.com/office/drawing/2014/main" val="2812460353"/>
                    </a:ext>
                  </a:extLst>
                </a:gridCol>
                <a:gridCol w="590108">
                  <a:extLst>
                    <a:ext uri="{9D8B030D-6E8A-4147-A177-3AD203B41FA5}">
                      <a16:colId xmlns:a16="http://schemas.microsoft.com/office/drawing/2014/main" val="645258604"/>
                    </a:ext>
                  </a:extLst>
                </a:gridCol>
                <a:gridCol w="326951">
                  <a:extLst>
                    <a:ext uri="{9D8B030D-6E8A-4147-A177-3AD203B41FA5}">
                      <a16:colId xmlns:a16="http://schemas.microsoft.com/office/drawing/2014/main" val="655557719"/>
                    </a:ext>
                  </a:extLst>
                </a:gridCol>
                <a:gridCol w="231258">
                  <a:extLst>
                    <a:ext uri="{9D8B030D-6E8A-4147-A177-3AD203B41FA5}">
                      <a16:colId xmlns:a16="http://schemas.microsoft.com/office/drawing/2014/main" val="3675155306"/>
                    </a:ext>
                  </a:extLst>
                </a:gridCol>
                <a:gridCol w="590107">
                  <a:extLst>
                    <a:ext uri="{9D8B030D-6E8A-4147-A177-3AD203B41FA5}">
                      <a16:colId xmlns:a16="http://schemas.microsoft.com/office/drawing/2014/main" val="391503114"/>
                    </a:ext>
                  </a:extLst>
                </a:gridCol>
                <a:gridCol w="631678">
                  <a:extLst>
                    <a:ext uri="{9D8B030D-6E8A-4147-A177-3AD203B41FA5}">
                      <a16:colId xmlns:a16="http://schemas.microsoft.com/office/drawing/2014/main" val="1510095600"/>
                    </a:ext>
                  </a:extLst>
                </a:gridCol>
              </a:tblGrid>
              <a:tr h="22534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Activity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Week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08676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6/16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6/23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6/30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7/7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7/14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7/21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7/28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8/4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81073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Kickoff &amp; Alignment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736753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Stakeholder Interviews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420926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Argano Data Analysis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600488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Competitive Research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944988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Qualitative Research Design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80021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Qualitative Interviews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13002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Quantitative Research Design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064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Quantitative Data Collection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43317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Analysis &amp; Results Development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620625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Recommendations Delivery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964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B08C5BC-4FA3-50CE-B470-5C07CE6C54BD}"/>
              </a:ext>
            </a:extLst>
          </p:cNvPr>
          <p:cNvSpPr txBox="1"/>
          <p:nvPr/>
        </p:nvSpPr>
        <p:spPr>
          <a:xfrm>
            <a:off x="5470721" y="4689625"/>
            <a:ext cx="854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Board Meeting Prep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37DBBC-AD6B-B42A-B6AD-44AECAE6BB32}"/>
              </a:ext>
            </a:extLst>
          </p:cNvPr>
          <p:cNvCxnSpPr>
            <a:cxnSpLocks/>
          </p:cNvCxnSpPr>
          <p:nvPr/>
        </p:nvCxnSpPr>
        <p:spPr>
          <a:xfrm>
            <a:off x="5882536" y="1119757"/>
            <a:ext cx="0" cy="3480758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AA3736E-6412-C658-C70A-A3A5185F744A}"/>
              </a:ext>
            </a:extLst>
          </p:cNvPr>
          <p:cNvSpPr/>
          <p:nvPr/>
        </p:nvSpPr>
        <p:spPr>
          <a:xfrm>
            <a:off x="5823291" y="4594898"/>
            <a:ext cx="122927" cy="77638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11F55-BF2C-60F1-06C0-81A6CC549395}"/>
              </a:ext>
            </a:extLst>
          </p:cNvPr>
          <p:cNvSpPr txBox="1"/>
          <p:nvPr/>
        </p:nvSpPr>
        <p:spPr>
          <a:xfrm>
            <a:off x="7237684" y="4691500"/>
            <a:ext cx="8540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Final Delivery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174CB-9B35-3320-C3BB-85876BF674AB}"/>
              </a:ext>
            </a:extLst>
          </p:cNvPr>
          <p:cNvCxnSpPr>
            <a:cxnSpLocks/>
          </p:cNvCxnSpPr>
          <p:nvPr/>
        </p:nvCxnSpPr>
        <p:spPr>
          <a:xfrm>
            <a:off x="7649498" y="1121632"/>
            <a:ext cx="0" cy="3480758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BF11653-3954-F293-7FB3-BD5885D2681E}"/>
              </a:ext>
            </a:extLst>
          </p:cNvPr>
          <p:cNvSpPr/>
          <p:nvPr/>
        </p:nvSpPr>
        <p:spPr>
          <a:xfrm>
            <a:off x="7590253" y="4596773"/>
            <a:ext cx="122927" cy="77638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927DE2-1F77-9345-8044-2FD745B09B21}"/>
              </a:ext>
            </a:extLst>
          </p:cNvPr>
          <p:cNvCxnSpPr>
            <a:cxnSpLocks/>
          </p:cNvCxnSpPr>
          <p:nvPr/>
        </p:nvCxnSpPr>
        <p:spPr>
          <a:xfrm>
            <a:off x="4079767" y="1124878"/>
            <a:ext cx="0" cy="348075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44A7ABF-9408-19C9-C57D-FE1D621A7692}"/>
              </a:ext>
            </a:extLst>
          </p:cNvPr>
          <p:cNvSpPr/>
          <p:nvPr/>
        </p:nvSpPr>
        <p:spPr>
          <a:xfrm>
            <a:off x="4017110" y="4596606"/>
            <a:ext cx="122927" cy="77638"/>
          </a:xfrm>
          <a:prstGeom prst="triangle">
            <a:avLst/>
          </a:prstGeom>
          <a:solidFill>
            <a:srgbClr val="0000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F90EE-0A61-A02B-79D2-ABC26054663C}"/>
              </a:ext>
            </a:extLst>
          </p:cNvPr>
          <p:cNvSpPr txBox="1"/>
          <p:nvPr/>
        </p:nvSpPr>
        <p:spPr>
          <a:xfrm>
            <a:off x="3651566" y="4693091"/>
            <a:ext cx="8540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Today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64213-526F-9EAE-B621-913BDAAE09AC}"/>
              </a:ext>
            </a:extLst>
          </p:cNvPr>
          <p:cNvSpPr txBox="1"/>
          <p:nvPr/>
        </p:nvSpPr>
        <p:spPr>
          <a:xfrm>
            <a:off x="4728824" y="4689625"/>
            <a:ext cx="8540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Launch survey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00D2CA-A656-92B1-DA98-8D3311551D77}"/>
              </a:ext>
            </a:extLst>
          </p:cNvPr>
          <p:cNvCxnSpPr>
            <a:cxnSpLocks/>
          </p:cNvCxnSpPr>
          <p:nvPr/>
        </p:nvCxnSpPr>
        <p:spPr>
          <a:xfrm>
            <a:off x="5140639" y="1119757"/>
            <a:ext cx="0" cy="3480758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EB6973D-8320-5B65-2B85-01EC770649FB}"/>
              </a:ext>
            </a:extLst>
          </p:cNvPr>
          <p:cNvSpPr/>
          <p:nvPr/>
        </p:nvSpPr>
        <p:spPr>
          <a:xfrm>
            <a:off x="5081394" y="4594898"/>
            <a:ext cx="122927" cy="77638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55451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70007-FB41-4A43-2CC3-644E05A3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238CAE6F-AC4B-8AB5-E2E5-5464EF01F8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04" imgH="405" progId="TCLayout.ActiveDocument.1">
                  <p:embed/>
                </p:oleObj>
              </mc:Choice>
              <mc:Fallback>
                <p:oleObj name="think-cell Slide" r:id="rId5" imgW="404" imgH="405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C8779A-3A29-A996-0F6D-808A64CE9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E26A7CD-F90C-F542-D169-47D7A3EE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Overall Project 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BA1158-2664-06BC-6073-BD93FA25114E}"/>
              </a:ext>
            </a:extLst>
          </p:cNvPr>
          <p:cNvGraphicFramePr>
            <a:graphicFrameLocks noGrp="1"/>
          </p:cNvGraphicFramePr>
          <p:nvPr/>
        </p:nvGraphicFramePr>
        <p:xfrm>
          <a:off x="589910" y="903689"/>
          <a:ext cx="7186849" cy="3223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006">
                  <a:extLst>
                    <a:ext uri="{9D8B030D-6E8A-4147-A177-3AD203B41FA5}">
                      <a16:colId xmlns:a16="http://schemas.microsoft.com/office/drawing/2014/main" val="1436953049"/>
                    </a:ext>
                  </a:extLst>
                </a:gridCol>
                <a:gridCol w="544406">
                  <a:extLst>
                    <a:ext uri="{9D8B030D-6E8A-4147-A177-3AD203B41FA5}">
                      <a16:colId xmlns:a16="http://schemas.microsoft.com/office/drawing/2014/main" val="3388521130"/>
                    </a:ext>
                  </a:extLst>
                </a:gridCol>
                <a:gridCol w="544407">
                  <a:extLst>
                    <a:ext uri="{9D8B030D-6E8A-4147-A177-3AD203B41FA5}">
                      <a16:colId xmlns:a16="http://schemas.microsoft.com/office/drawing/2014/main" val="326997649"/>
                    </a:ext>
                  </a:extLst>
                </a:gridCol>
                <a:gridCol w="586309">
                  <a:extLst>
                    <a:ext uri="{9D8B030D-6E8A-4147-A177-3AD203B41FA5}">
                      <a16:colId xmlns:a16="http://schemas.microsoft.com/office/drawing/2014/main" val="661510385"/>
                    </a:ext>
                  </a:extLst>
                </a:gridCol>
                <a:gridCol w="559469">
                  <a:extLst>
                    <a:ext uri="{9D8B030D-6E8A-4147-A177-3AD203B41FA5}">
                      <a16:colId xmlns:a16="http://schemas.microsoft.com/office/drawing/2014/main" val="2961059572"/>
                    </a:ext>
                  </a:extLst>
                </a:gridCol>
                <a:gridCol w="371020">
                  <a:extLst>
                    <a:ext uri="{9D8B030D-6E8A-4147-A177-3AD203B41FA5}">
                      <a16:colId xmlns:a16="http://schemas.microsoft.com/office/drawing/2014/main" val="127819683"/>
                    </a:ext>
                  </a:extLst>
                </a:gridCol>
                <a:gridCol w="271130">
                  <a:extLst>
                    <a:ext uri="{9D8B030D-6E8A-4147-A177-3AD203B41FA5}">
                      <a16:colId xmlns:a16="http://schemas.microsoft.com/office/drawing/2014/main" val="2812460353"/>
                    </a:ext>
                  </a:extLst>
                </a:gridCol>
                <a:gridCol w="590108">
                  <a:extLst>
                    <a:ext uri="{9D8B030D-6E8A-4147-A177-3AD203B41FA5}">
                      <a16:colId xmlns:a16="http://schemas.microsoft.com/office/drawing/2014/main" val="645258604"/>
                    </a:ext>
                  </a:extLst>
                </a:gridCol>
                <a:gridCol w="326951">
                  <a:extLst>
                    <a:ext uri="{9D8B030D-6E8A-4147-A177-3AD203B41FA5}">
                      <a16:colId xmlns:a16="http://schemas.microsoft.com/office/drawing/2014/main" val="655557719"/>
                    </a:ext>
                  </a:extLst>
                </a:gridCol>
                <a:gridCol w="231258">
                  <a:extLst>
                    <a:ext uri="{9D8B030D-6E8A-4147-A177-3AD203B41FA5}">
                      <a16:colId xmlns:a16="http://schemas.microsoft.com/office/drawing/2014/main" val="3675155306"/>
                    </a:ext>
                  </a:extLst>
                </a:gridCol>
                <a:gridCol w="590107">
                  <a:extLst>
                    <a:ext uri="{9D8B030D-6E8A-4147-A177-3AD203B41FA5}">
                      <a16:colId xmlns:a16="http://schemas.microsoft.com/office/drawing/2014/main" val="391503114"/>
                    </a:ext>
                  </a:extLst>
                </a:gridCol>
                <a:gridCol w="631678">
                  <a:extLst>
                    <a:ext uri="{9D8B030D-6E8A-4147-A177-3AD203B41FA5}">
                      <a16:colId xmlns:a16="http://schemas.microsoft.com/office/drawing/2014/main" val="1510095600"/>
                    </a:ext>
                  </a:extLst>
                </a:gridCol>
              </a:tblGrid>
              <a:tr h="22534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Activity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Week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08676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6/16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6/23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6/30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7/7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7/14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7/21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7/28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8/4</a:t>
                      </a:r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81073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Kickoff &amp; Alignment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736753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Stakeholder Interviews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420926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Argano Data Analysis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600488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Competitive Research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944988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Qualitative Research Design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80021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Qualitative Interviews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213002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Quantitative Research Design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064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Quantitative Data Collection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43317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Analysis &amp; Results Development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620625"/>
                  </a:ext>
                </a:extLst>
              </a:tr>
              <a:tr h="279232"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Recommendations Delivery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>
                    <a:lnL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964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733D44E-CE2A-2449-F341-20E3B8BA4A84}"/>
              </a:ext>
            </a:extLst>
          </p:cNvPr>
          <p:cNvSpPr txBox="1"/>
          <p:nvPr/>
        </p:nvSpPr>
        <p:spPr>
          <a:xfrm>
            <a:off x="5470721" y="4689625"/>
            <a:ext cx="854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Board Meeting Prep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C5E91-2808-0640-92BA-EFA0076BB126}"/>
              </a:ext>
            </a:extLst>
          </p:cNvPr>
          <p:cNvCxnSpPr>
            <a:cxnSpLocks/>
          </p:cNvCxnSpPr>
          <p:nvPr/>
        </p:nvCxnSpPr>
        <p:spPr>
          <a:xfrm>
            <a:off x="5882536" y="1119757"/>
            <a:ext cx="0" cy="3480758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04FA4FF-0235-E54D-8DD1-BAF717D8C52F}"/>
              </a:ext>
            </a:extLst>
          </p:cNvPr>
          <p:cNvSpPr/>
          <p:nvPr/>
        </p:nvSpPr>
        <p:spPr>
          <a:xfrm>
            <a:off x="5823291" y="4594898"/>
            <a:ext cx="122927" cy="77638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EBE8D-0B88-57AF-4056-AC9EDD2E0371}"/>
              </a:ext>
            </a:extLst>
          </p:cNvPr>
          <p:cNvSpPr txBox="1"/>
          <p:nvPr/>
        </p:nvSpPr>
        <p:spPr>
          <a:xfrm>
            <a:off x="7237684" y="4691500"/>
            <a:ext cx="8540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Final Delivery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16473C-5D36-F346-84FC-833CBC81A498}"/>
              </a:ext>
            </a:extLst>
          </p:cNvPr>
          <p:cNvCxnSpPr>
            <a:cxnSpLocks/>
          </p:cNvCxnSpPr>
          <p:nvPr/>
        </p:nvCxnSpPr>
        <p:spPr>
          <a:xfrm>
            <a:off x="7649498" y="1121632"/>
            <a:ext cx="0" cy="3480758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C991441-9EF2-23F3-8E88-43B97D0ADAEB}"/>
              </a:ext>
            </a:extLst>
          </p:cNvPr>
          <p:cNvSpPr/>
          <p:nvPr/>
        </p:nvSpPr>
        <p:spPr>
          <a:xfrm>
            <a:off x="7590253" y="4596773"/>
            <a:ext cx="122927" cy="77638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92A51D-4779-3DDF-34EB-AB96EBFD0D50}"/>
              </a:ext>
            </a:extLst>
          </p:cNvPr>
          <p:cNvCxnSpPr>
            <a:cxnSpLocks/>
          </p:cNvCxnSpPr>
          <p:nvPr/>
        </p:nvCxnSpPr>
        <p:spPr>
          <a:xfrm>
            <a:off x="4079767" y="1124878"/>
            <a:ext cx="0" cy="348075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BE9596F-FB22-D84A-C9F9-E443A4506E66}"/>
              </a:ext>
            </a:extLst>
          </p:cNvPr>
          <p:cNvSpPr/>
          <p:nvPr/>
        </p:nvSpPr>
        <p:spPr>
          <a:xfrm>
            <a:off x="4017110" y="4596606"/>
            <a:ext cx="122927" cy="77638"/>
          </a:xfrm>
          <a:prstGeom prst="triangle">
            <a:avLst/>
          </a:prstGeom>
          <a:solidFill>
            <a:srgbClr val="0000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8F049-4600-B8C4-10DD-137787343DA9}"/>
              </a:ext>
            </a:extLst>
          </p:cNvPr>
          <p:cNvSpPr txBox="1"/>
          <p:nvPr/>
        </p:nvSpPr>
        <p:spPr>
          <a:xfrm>
            <a:off x="3651566" y="4693091"/>
            <a:ext cx="8540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Today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095B9-773F-EA65-A675-3395DE5EDEA7}"/>
              </a:ext>
            </a:extLst>
          </p:cNvPr>
          <p:cNvSpPr txBox="1"/>
          <p:nvPr/>
        </p:nvSpPr>
        <p:spPr>
          <a:xfrm>
            <a:off x="4728824" y="4689625"/>
            <a:ext cx="8540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Launch survey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CA76F6-D456-0C3E-4345-31F307D31483}"/>
              </a:ext>
            </a:extLst>
          </p:cNvPr>
          <p:cNvCxnSpPr>
            <a:cxnSpLocks/>
          </p:cNvCxnSpPr>
          <p:nvPr/>
        </p:nvCxnSpPr>
        <p:spPr>
          <a:xfrm>
            <a:off x="5140639" y="1119757"/>
            <a:ext cx="0" cy="3480758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8A3A6330-BA83-753C-F4C5-C410C01ABA4E}"/>
              </a:ext>
            </a:extLst>
          </p:cNvPr>
          <p:cNvSpPr/>
          <p:nvPr/>
        </p:nvSpPr>
        <p:spPr>
          <a:xfrm>
            <a:off x="5081394" y="4594898"/>
            <a:ext cx="122927" cy="77638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098598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665E14A3-886D-8AAA-CC3E-87116820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>
            <a:extLst>
              <a:ext uri="{FF2B5EF4-FFF2-40B4-BE49-F238E27FC236}">
                <a16:creationId xmlns:a16="http://schemas.microsoft.com/office/drawing/2014/main" id="{81F06456-C2F1-D437-E439-759E52164279}"/>
              </a:ext>
            </a:extLst>
          </p:cNvPr>
          <p:cNvSpPr txBox="1"/>
          <p:nvPr/>
        </p:nvSpPr>
        <p:spPr>
          <a:xfrm>
            <a:off x="914400" y="544196"/>
            <a:ext cx="73152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Introductions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67E0F3A6-DBAC-F490-E20C-02218B0555AD}"/>
              </a:ext>
            </a:extLst>
          </p:cNvPr>
          <p:cNvSpPr/>
          <p:nvPr/>
        </p:nvSpPr>
        <p:spPr>
          <a:xfrm rot="5400000">
            <a:off x="-380825" y="380700"/>
            <a:ext cx="1545300" cy="783900"/>
          </a:xfrm>
          <a:prstGeom prst="rtTriangl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1D9A622B-34F5-E072-CE5F-D3803A7826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26" name="Google Shape;126;p18">
            <a:extLst>
              <a:ext uri="{FF2B5EF4-FFF2-40B4-BE49-F238E27FC236}">
                <a16:creationId xmlns:a16="http://schemas.microsoft.com/office/drawing/2014/main" id="{872BD732-5E18-26FF-5C9C-819E26E8D9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24769224-69EF-B865-A772-BB706FFDAE02}"/>
              </a:ext>
            </a:extLst>
          </p:cNvPr>
          <p:cNvSpPr txBox="1"/>
          <p:nvPr/>
        </p:nvSpPr>
        <p:spPr>
          <a:xfrm>
            <a:off x="5562624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Carlo Sanchez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Director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28" name="Google Shape;128;p18">
            <a:extLst>
              <a:ext uri="{FF2B5EF4-FFF2-40B4-BE49-F238E27FC236}">
                <a16:creationId xmlns:a16="http://schemas.microsoft.com/office/drawing/2014/main" id="{FD17390A-76B7-0DF3-01B7-558DB535117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2545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9" name="Google Shape;129;p18">
            <a:extLst>
              <a:ext uri="{FF2B5EF4-FFF2-40B4-BE49-F238E27FC236}">
                <a16:creationId xmlns:a16="http://schemas.microsoft.com/office/drawing/2014/main" id="{E3C4F1A9-4A50-86D5-9813-032A02B18F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624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0" name="Google Shape;130;p18">
            <a:extLst>
              <a:ext uri="{FF2B5EF4-FFF2-40B4-BE49-F238E27FC236}">
                <a16:creationId xmlns:a16="http://schemas.microsoft.com/office/drawing/2014/main" id="{BF738EA9-E0D0-497D-1389-B0E4C13B1FE2}"/>
              </a:ext>
            </a:extLst>
          </p:cNvPr>
          <p:cNvSpPr txBox="1"/>
          <p:nvPr/>
        </p:nvSpPr>
        <p:spPr>
          <a:xfrm>
            <a:off x="913240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Oliver Halter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Partner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0EA65BAF-9E90-D21B-AAEB-AFBDB86A4E44}"/>
              </a:ext>
            </a:extLst>
          </p:cNvPr>
          <p:cNvSpPr txBox="1"/>
          <p:nvPr/>
        </p:nvSpPr>
        <p:spPr>
          <a:xfrm>
            <a:off x="7206421" y="1836932"/>
            <a:ext cx="1473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Daniela Terrizzi, PhD, RN Manager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8DC472A2-2EC3-3BB2-5F8D-62A383711A20}"/>
              </a:ext>
            </a:extLst>
          </p:cNvPr>
          <p:cNvSpPr txBox="1"/>
          <p:nvPr/>
        </p:nvSpPr>
        <p:spPr>
          <a:xfrm>
            <a:off x="7206421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James Zuercher 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Associate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7D9E03CE-9787-2E93-250A-237DCBF8419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6421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4" name="Google Shape;134;p18">
            <a:extLst>
              <a:ext uri="{FF2B5EF4-FFF2-40B4-BE49-F238E27FC236}">
                <a16:creationId xmlns:a16="http://schemas.microsoft.com/office/drawing/2014/main" id="{0511627A-E909-3F6B-8F28-818BDE0460DA}"/>
              </a:ext>
            </a:extLst>
          </p:cNvPr>
          <p:cNvSpPr txBox="1"/>
          <p:nvPr/>
        </p:nvSpPr>
        <p:spPr>
          <a:xfrm>
            <a:off x="2382545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Jordan Katz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Partner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35" name="Google Shape;135;p18">
            <a:extLst>
              <a:ext uri="{FF2B5EF4-FFF2-40B4-BE49-F238E27FC236}">
                <a16:creationId xmlns:a16="http://schemas.microsoft.com/office/drawing/2014/main" id="{3A6E1F71-3A48-59CB-DB5A-298FE2FFB07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06421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6" name="Google Shape;136;p18">
            <a:extLst>
              <a:ext uri="{FF2B5EF4-FFF2-40B4-BE49-F238E27FC236}">
                <a16:creationId xmlns:a16="http://schemas.microsoft.com/office/drawing/2014/main" id="{5A173FA5-D011-DA01-4E1E-2BE48C9E548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3240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7" name="Google Shape;137;p18">
            <a:extLst>
              <a:ext uri="{FF2B5EF4-FFF2-40B4-BE49-F238E27FC236}">
                <a16:creationId xmlns:a16="http://schemas.microsoft.com/office/drawing/2014/main" id="{4787E224-B623-F6A3-2BEC-10E2E457741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07357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8" name="Google Shape;138;p18">
            <a:extLst>
              <a:ext uri="{FF2B5EF4-FFF2-40B4-BE49-F238E27FC236}">
                <a16:creationId xmlns:a16="http://schemas.microsoft.com/office/drawing/2014/main" id="{DFF2A4BC-7E78-0211-305A-215FF77D59D9}"/>
              </a:ext>
            </a:extLst>
          </p:cNvPr>
          <p:cNvSpPr txBox="1"/>
          <p:nvPr/>
        </p:nvSpPr>
        <p:spPr>
          <a:xfrm>
            <a:off x="5562624" y="213585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Experienced healthcare consultant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Ex-BCG, UofC MBA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39" name="Google Shape;139;p18">
            <a:extLst>
              <a:ext uri="{FF2B5EF4-FFF2-40B4-BE49-F238E27FC236}">
                <a16:creationId xmlns:a16="http://schemas.microsoft.com/office/drawing/2014/main" id="{096AAC1B-D021-0C22-868F-DE967378DBE9}"/>
              </a:ext>
            </a:extLst>
          </p:cNvPr>
          <p:cNvSpPr txBox="1"/>
          <p:nvPr/>
        </p:nvSpPr>
        <p:spPr>
          <a:xfrm>
            <a:off x="913240" y="2135854"/>
            <a:ext cx="1197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30 years experience in enterprise tech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0" name="Google Shape;140;p18">
            <a:extLst>
              <a:ext uri="{FF2B5EF4-FFF2-40B4-BE49-F238E27FC236}">
                <a16:creationId xmlns:a16="http://schemas.microsoft.com/office/drawing/2014/main" id="{5364009A-5DEF-5A1F-2FA4-DEABB9DF84C2}"/>
              </a:ext>
            </a:extLst>
          </p:cNvPr>
          <p:cNvSpPr txBox="1"/>
          <p:nvPr/>
        </p:nvSpPr>
        <p:spPr>
          <a:xfrm>
            <a:off x="7206420" y="2135854"/>
            <a:ext cx="1482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Asst Prof UIC, 25 years healthcare experience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Fulbright Scholar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1" name="Google Shape;141;p18">
            <a:extLst>
              <a:ext uri="{FF2B5EF4-FFF2-40B4-BE49-F238E27FC236}">
                <a16:creationId xmlns:a16="http://schemas.microsoft.com/office/drawing/2014/main" id="{6DF289D5-8398-E1B5-A4CC-48E483C3BDD6}"/>
              </a:ext>
            </a:extLst>
          </p:cNvPr>
          <p:cNvSpPr txBox="1"/>
          <p:nvPr/>
        </p:nvSpPr>
        <p:spPr>
          <a:xfrm>
            <a:off x="7206421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Experienced healthcare consultant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UofC MBA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C87C58A1-8974-6C7C-F81E-51D87EC93877}"/>
              </a:ext>
            </a:extLst>
          </p:cNvPr>
          <p:cNvSpPr txBox="1"/>
          <p:nvPr/>
        </p:nvSpPr>
        <p:spPr>
          <a:xfrm>
            <a:off x="2382545" y="2135854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Leader of Manifold’s HealthCare practice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D9166BC2-F21B-7D84-6A03-E4119B454E1B}"/>
              </a:ext>
            </a:extLst>
          </p:cNvPr>
          <p:cNvSpPr txBox="1"/>
          <p:nvPr/>
        </p:nvSpPr>
        <p:spPr>
          <a:xfrm>
            <a:off x="3907357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Al Klein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4" name="Google Shape;144;p18">
            <a:extLst>
              <a:ext uri="{FF2B5EF4-FFF2-40B4-BE49-F238E27FC236}">
                <a16:creationId xmlns:a16="http://schemas.microsoft.com/office/drawing/2014/main" id="{733ECB8E-9EAE-7BB2-9057-D5F89AEB14FF}"/>
              </a:ext>
            </a:extLst>
          </p:cNvPr>
          <p:cNvSpPr txBox="1"/>
          <p:nvPr/>
        </p:nvSpPr>
        <p:spPr>
          <a:xfrm>
            <a:off x="913240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Tom Weakland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5" name="Google Shape;145;p18">
            <a:extLst>
              <a:ext uri="{FF2B5EF4-FFF2-40B4-BE49-F238E27FC236}">
                <a16:creationId xmlns:a16="http://schemas.microsoft.com/office/drawing/2014/main" id="{23833F23-CD1E-28D6-4FC9-3739C0EDAA88}"/>
              </a:ext>
            </a:extLst>
          </p:cNvPr>
          <p:cNvSpPr txBox="1"/>
          <p:nvPr/>
        </p:nvSpPr>
        <p:spPr>
          <a:xfrm>
            <a:off x="3907357" y="1836932"/>
            <a:ext cx="1473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Erich Klotz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Director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6" name="Google Shape;146;p18">
            <a:extLst>
              <a:ext uri="{FF2B5EF4-FFF2-40B4-BE49-F238E27FC236}">
                <a16:creationId xmlns:a16="http://schemas.microsoft.com/office/drawing/2014/main" id="{FC327E7B-E70C-E6E1-2149-8AB34F0C1A4B}"/>
              </a:ext>
            </a:extLst>
          </p:cNvPr>
          <p:cNvSpPr txBox="1"/>
          <p:nvPr/>
        </p:nvSpPr>
        <p:spPr>
          <a:xfrm>
            <a:off x="5562624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Kelly Pollard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Associate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7" name="Google Shape;147;p18">
            <a:extLst>
              <a:ext uri="{FF2B5EF4-FFF2-40B4-BE49-F238E27FC236}">
                <a16:creationId xmlns:a16="http://schemas.microsoft.com/office/drawing/2014/main" id="{9EF57C08-3932-75E6-7AF9-9274CF4B7349}"/>
              </a:ext>
            </a:extLst>
          </p:cNvPr>
          <p:cNvSpPr txBox="1"/>
          <p:nvPr/>
        </p:nvSpPr>
        <p:spPr>
          <a:xfrm>
            <a:off x="2382545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Mary Van De Kamp 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8" name="Google Shape;148;p18">
            <a:extLst>
              <a:ext uri="{FF2B5EF4-FFF2-40B4-BE49-F238E27FC236}">
                <a16:creationId xmlns:a16="http://schemas.microsoft.com/office/drawing/2014/main" id="{67367E06-5ECB-DD82-E0A7-439D2DA99B4B}"/>
              </a:ext>
            </a:extLst>
          </p:cNvPr>
          <p:cNvSpPr txBox="1"/>
          <p:nvPr/>
        </p:nvSpPr>
        <p:spPr>
          <a:xfrm>
            <a:off x="3907357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30+ years experience in </a:t>
            </a: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healthcare technology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9" name="Google Shape;149;p18">
            <a:extLst>
              <a:ext uri="{FF2B5EF4-FFF2-40B4-BE49-F238E27FC236}">
                <a16:creationId xmlns:a16="http://schemas.microsoft.com/office/drawing/2014/main" id="{EFDCC59D-D98A-22D3-EE64-199F1BECA647}"/>
              </a:ext>
            </a:extLst>
          </p:cNvPr>
          <p:cNvSpPr txBox="1"/>
          <p:nvPr/>
        </p:nvSpPr>
        <p:spPr>
          <a:xfrm>
            <a:off x="913240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Led PwC’s Healthcare Advisory Practice</a:t>
            </a:r>
            <a:endParaRPr/>
          </a:p>
        </p:txBody>
      </p:sp>
      <p:sp>
        <p:nvSpPr>
          <p:cNvPr id="150" name="Google Shape;150;p18">
            <a:extLst>
              <a:ext uri="{FF2B5EF4-FFF2-40B4-BE49-F238E27FC236}">
                <a16:creationId xmlns:a16="http://schemas.microsoft.com/office/drawing/2014/main" id="{C1DC34B0-46D8-B07D-238E-3284FAA9B5E7}"/>
              </a:ext>
            </a:extLst>
          </p:cNvPr>
          <p:cNvSpPr txBox="1"/>
          <p:nvPr/>
        </p:nvSpPr>
        <p:spPr>
          <a:xfrm>
            <a:off x="3907357" y="2135854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16 years experience in healthcare tech architecture &amp; strategy</a:t>
            </a:r>
            <a:endParaRPr/>
          </a:p>
        </p:txBody>
      </p:sp>
      <p:sp>
        <p:nvSpPr>
          <p:cNvPr id="151" name="Google Shape;151;p18">
            <a:extLst>
              <a:ext uri="{FF2B5EF4-FFF2-40B4-BE49-F238E27FC236}">
                <a16:creationId xmlns:a16="http://schemas.microsoft.com/office/drawing/2014/main" id="{3DF0D5DB-802C-7BD1-61B3-419718BB74FC}"/>
              </a:ext>
            </a:extLst>
          </p:cNvPr>
          <p:cNvSpPr txBox="1"/>
          <p:nvPr/>
        </p:nvSpPr>
        <p:spPr>
          <a:xfrm>
            <a:off x="5562624" y="40226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RN and healthcare consultant</a:t>
            </a:r>
            <a:b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</a:b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MBA NYU Stern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52" name="Google Shape;152;p18">
            <a:extLst>
              <a:ext uri="{FF2B5EF4-FFF2-40B4-BE49-F238E27FC236}">
                <a16:creationId xmlns:a16="http://schemas.microsoft.com/office/drawing/2014/main" id="{34580934-AA73-64D6-ABBC-9C1384D07B02}"/>
              </a:ext>
            </a:extLst>
          </p:cNvPr>
          <p:cNvSpPr txBox="1"/>
          <p:nvPr/>
        </p:nvSpPr>
        <p:spPr>
          <a:xfrm>
            <a:off x="2382545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Former Chief Clinical Officer, Kindred HealthCare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pic>
        <p:nvPicPr>
          <p:cNvPr id="153" name="Google Shape;153;p18">
            <a:extLst>
              <a:ext uri="{FF2B5EF4-FFF2-40B4-BE49-F238E27FC236}">
                <a16:creationId xmlns:a16="http://schemas.microsoft.com/office/drawing/2014/main" id="{54681775-8B30-CB88-D51B-C87444DFBB30}"/>
              </a:ext>
            </a:extLst>
          </p:cNvPr>
          <p:cNvPicPr preferRelativeResize="0"/>
          <p:nvPr/>
        </p:nvPicPr>
        <p:blipFill rotWithShape="1">
          <a:blip r:embed="rId11">
            <a:alphaModFix amt="87000"/>
          </a:blip>
          <a:srcRect/>
          <a:stretch/>
        </p:blipFill>
        <p:spPr>
          <a:xfrm>
            <a:off x="5562624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4" name="Google Shape;154;p18">
            <a:extLst>
              <a:ext uri="{FF2B5EF4-FFF2-40B4-BE49-F238E27FC236}">
                <a16:creationId xmlns:a16="http://schemas.microsoft.com/office/drawing/2014/main" id="{A4D68507-931A-93AE-9563-D90222B5633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07357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5" name="Google Shape;155;p18">
            <a:extLst>
              <a:ext uri="{FF2B5EF4-FFF2-40B4-BE49-F238E27FC236}">
                <a16:creationId xmlns:a16="http://schemas.microsoft.com/office/drawing/2014/main" id="{03713885-76FF-A2E5-5DD0-38FA7B79E6B5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82545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6" name="Google Shape;156;p18">
            <a:extLst>
              <a:ext uri="{FF2B5EF4-FFF2-40B4-BE49-F238E27FC236}">
                <a16:creationId xmlns:a16="http://schemas.microsoft.com/office/drawing/2014/main" id="{72984130-0BA1-9CC1-B364-ABCE1D933D1A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4400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548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79B57988-3F7D-6033-CD9F-F3A1BC32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bd9d9bc7_0_336">
            <a:extLst>
              <a:ext uri="{FF2B5EF4-FFF2-40B4-BE49-F238E27FC236}">
                <a16:creationId xmlns:a16="http://schemas.microsoft.com/office/drawing/2014/main" id="{14204DCB-A86A-F3D1-6C95-AEC7894E073F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2ecbd9d9bc7_0_336">
            <a:extLst>
              <a:ext uri="{FF2B5EF4-FFF2-40B4-BE49-F238E27FC236}">
                <a16:creationId xmlns:a16="http://schemas.microsoft.com/office/drawing/2014/main" id="{2CD87A72-1681-1A61-5D80-4F543A73DE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ecbd9d9bc7_0_336">
            <a:extLst>
              <a:ext uri="{FF2B5EF4-FFF2-40B4-BE49-F238E27FC236}">
                <a16:creationId xmlns:a16="http://schemas.microsoft.com/office/drawing/2014/main" id="{62DE9EC5-E688-4C91-E0C3-9B4A291F3428}"/>
              </a:ext>
            </a:extLst>
          </p:cNvPr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30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1" name="Google Shape;321;g2ecbd9d9bc7_0_336">
            <a:extLst>
              <a:ext uri="{FF2B5EF4-FFF2-40B4-BE49-F238E27FC236}">
                <a16:creationId xmlns:a16="http://schemas.microsoft.com/office/drawing/2014/main" id="{F21E8FA9-B30D-5E6C-B417-FC2965B6820C}"/>
              </a:ext>
            </a:extLst>
          </p:cNvPr>
          <p:cNvSpPr txBox="1"/>
          <p:nvPr/>
        </p:nvSpPr>
        <p:spPr>
          <a:xfrm>
            <a:off x="457199" y="499596"/>
            <a:ext cx="828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Main industry players (not exhaustive)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22" name="Google Shape;322;g2ecbd9d9bc7_0_336">
            <a:extLst>
              <a:ext uri="{FF2B5EF4-FFF2-40B4-BE49-F238E27FC236}">
                <a16:creationId xmlns:a16="http://schemas.microsoft.com/office/drawing/2014/main" id="{536DDCBF-B7C2-363C-CFEB-E8903ACD5676}"/>
              </a:ext>
            </a:extLst>
          </p:cNvPr>
          <p:cNvSpPr/>
          <p:nvPr/>
        </p:nvSpPr>
        <p:spPr>
          <a:xfrm>
            <a:off x="6791325" y="1300789"/>
            <a:ext cx="18954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Manufacturing</a:t>
            </a:r>
            <a:endParaRPr/>
          </a:p>
        </p:txBody>
      </p:sp>
      <p:sp>
        <p:nvSpPr>
          <p:cNvPr id="323" name="Google Shape;323;g2ecbd9d9bc7_0_336">
            <a:extLst>
              <a:ext uri="{FF2B5EF4-FFF2-40B4-BE49-F238E27FC236}">
                <a16:creationId xmlns:a16="http://schemas.microsoft.com/office/drawing/2014/main" id="{A773953D-98DD-A9EB-F6EA-D93518021589}"/>
              </a:ext>
            </a:extLst>
          </p:cNvPr>
          <p:cNvSpPr/>
          <p:nvPr/>
        </p:nvSpPr>
        <p:spPr>
          <a:xfrm>
            <a:off x="4581523" y="1300789"/>
            <a:ext cx="19242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Design</a:t>
            </a:r>
            <a:endParaRPr/>
          </a:p>
        </p:txBody>
      </p:sp>
      <p:sp>
        <p:nvSpPr>
          <p:cNvPr id="324" name="Google Shape;324;g2ecbd9d9bc7_0_336">
            <a:extLst>
              <a:ext uri="{FF2B5EF4-FFF2-40B4-BE49-F238E27FC236}">
                <a16:creationId xmlns:a16="http://schemas.microsoft.com/office/drawing/2014/main" id="{F54725F2-0C91-5990-EDEE-4D4BAFABA749}"/>
              </a:ext>
            </a:extLst>
          </p:cNvPr>
          <p:cNvSpPr txBox="1"/>
          <p:nvPr/>
        </p:nvSpPr>
        <p:spPr>
          <a:xfrm>
            <a:off x="4562475" y="962025"/>
            <a:ext cx="288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Suppliers</a:t>
            </a:r>
            <a:endParaRPr/>
          </a:p>
        </p:txBody>
      </p:sp>
      <p:sp>
        <p:nvSpPr>
          <p:cNvPr id="325" name="Google Shape;325;g2ecbd9d9bc7_0_336">
            <a:extLst>
              <a:ext uri="{FF2B5EF4-FFF2-40B4-BE49-F238E27FC236}">
                <a16:creationId xmlns:a16="http://schemas.microsoft.com/office/drawing/2014/main" id="{68FC1814-0179-8573-7E00-685982BC2E19}"/>
              </a:ext>
            </a:extLst>
          </p:cNvPr>
          <p:cNvSpPr txBox="1"/>
          <p:nvPr/>
        </p:nvSpPr>
        <p:spPr>
          <a:xfrm>
            <a:off x="914400" y="4721157"/>
            <a:ext cx="6505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1. ATP: Assembly, testing, and packaging    2. OSAT: Outsourced semiconductor assembly and test    3. Electronic design automation</a:t>
            </a:r>
            <a:endParaRPr/>
          </a:p>
        </p:txBody>
      </p:sp>
      <p:sp>
        <p:nvSpPr>
          <p:cNvPr id="326" name="Google Shape;326;g2ecbd9d9bc7_0_336">
            <a:extLst>
              <a:ext uri="{FF2B5EF4-FFF2-40B4-BE49-F238E27FC236}">
                <a16:creationId xmlns:a16="http://schemas.microsoft.com/office/drawing/2014/main" id="{0A73FA32-26A5-7EF6-224C-02A01F9FEEFD}"/>
              </a:ext>
            </a:extLst>
          </p:cNvPr>
          <p:cNvSpPr txBox="1"/>
          <p:nvPr/>
        </p:nvSpPr>
        <p:spPr>
          <a:xfrm>
            <a:off x="457200" y="962025"/>
            <a:ext cx="288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Core players</a:t>
            </a:r>
            <a:endParaRPr/>
          </a:p>
        </p:txBody>
      </p:sp>
      <p:sp>
        <p:nvSpPr>
          <p:cNvPr id="327" name="Google Shape;327;g2ecbd9d9bc7_0_336">
            <a:extLst>
              <a:ext uri="{FF2B5EF4-FFF2-40B4-BE49-F238E27FC236}">
                <a16:creationId xmlns:a16="http://schemas.microsoft.com/office/drawing/2014/main" id="{CB7B95EB-5F37-E790-0615-A9E0B7976D26}"/>
              </a:ext>
            </a:extLst>
          </p:cNvPr>
          <p:cNvSpPr/>
          <p:nvPr/>
        </p:nvSpPr>
        <p:spPr>
          <a:xfrm>
            <a:off x="466704" y="1300789"/>
            <a:ext cx="10695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Design</a:t>
            </a:r>
            <a:endParaRPr/>
          </a:p>
        </p:txBody>
      </p:sp>
      <p:sp>
        <p:nvSpPr>
          <p:cNvPr id="328" name="Google Shape;328;g2ecbd9d9bc7_0_336">
            <a:extLst>
              <a:ext uri="{FF2B5EF4-FFF2-40B4-BE49-F238E27FC236}">
                <a16:creationId xmlns:a16="http://schemas.microsoft.com/office/drawing/2014/main" id="{B29345F9-18BE-A4F2-03A0-92D3DA77B298}"/>
              </a:ext>
            </a:extLst>
          </p:cNvPr>
          <p:cNvSpPr/>
          <p:nvPr/>
        </p:nvSpPr>
        <p:spPr>
          <a:xfrm>
            <a:off x="1776157" y="1300789"/>
            <a:ext cx="10695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Manufacturing</a:t>
            </a:r>
            <a:endParaRPr/>
          </a:p>
        </p:txBody>
      </p:sp>
      <p:sp>
        <p:nvSpPr>
          <p:cNvPr id="329" name="Google Shape;329;g2ecbd9d9bc7_0_336">
            <a:extLst>
              <a:ext uri="{FF2B5EF4-FFF2-40B4-BE49-F238E27FC236}">
                <a16:creationId xmlns:a16="http://schemas.microsoft.com/office/drawing/2014/main" id="{567D91E6-2231-AEB5-336F-C742C30B25E0}"/>
              </a:ext>
            </a:extLst>
          </p:cNvPr>
          <p:cNvSpPr/>
          <p:nvPr/>
        </p:nvSpPr>
        <p:spPr>
          <a:xfrm>
            <a:off x="3085610" y="1300789"/>
            <a:ext cx="10695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ATP</a:t>
            </a:r>
            <a:r>
              <a:rPr lang="en-US" sz="1000" b="0" i="0" u="none" strike="noStrike" cap="none" baseline="300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1</a:t>
            </a:r>
            <a:endParaRPr/>
          </a:p>
        </p:txBody>
      </p:sp>
      <p:cxnSp>
        <p:nvCxnSpPr>
          <p:cNvPr id="330" name="Google Shape;330;g2ecbd9d9bc7_0_336">
            <a:extLst>
              <a:ext uri="{FF2B5EF4-FFF2-40B4-BE49-F238E27FC236}">
                <a16:creationId xmlns:a16="http://schemas.microsoft.com/office/drawing/2014/main" id="{68C3FDE3-E874-0073-CC22-0C137855AACC}"/>
              </a:ext>
            </a:extLst>
          </p:cNvPr>
          <p:cNvCxnSpPr>
            <a:stCxn id="327" idx="3"/>
            <a:endCxn id="328" idx="1"/>
          </p:cNvCxnSpPr>
          <p:nvPr/>
        </p:nvCxnSpPr>
        <p:spPr>
          <a:xfrm>
            <a:off x="1536204" y="1465189"/>
            <a:ext cx="240000" cy="0"/>
          </a:xfrm>
          <a:prstGeom prst="straightConnector1">
            <a:avLst/>
          </a:prstGeom>
          <a:noFill/>
          <a:ln w="9525" cap="flat" cmpd="sng">
            <a:solidFill>
              <a:srgbClr val="301F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1" name="Google Shape;331;g2ecbd9d9bc7_0_336">
            <a:extLst>
              <a:ext uri="{FF2B5EF4-FFF2-40B4-BE49-F238E27FC236}">
                <a16:creationId xmlns:a16="http://schemas.microsoft.com/office/drawing/2014/main" id="{6EC7D4CE-6E8A-66A4-27B7-072D2076FA4A}"/>
              </a:ext>
            </a:extLst>
          </p:cNvPr>
          <p:cNvCxnSpPr>
            <a:stCxn id="328" idx="3"/>
            <a:endCxn id="329" idx="1"/>
          </p:cNvCxnSpPr>
          <p:nvPr/>
        </p:nvCxnSpPr>
        <p:spPr>
          <a:xfrm>
            <a:off x="2845657" y="1465189"/>
            <a:ext cx="240000" cy="0"/>
          </a:xfrm>
          <a:prstGeom prst="straightConnector1">
            <a:avLst/>
          </a:prstGeom>
          <a:noFill/>
          <a:ln w="9525" cap="flat" cmpd="sng">
            <a:solidFill>
              <a:srgbClr val="301F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2" name="Google Shape;332;g2ecbd9d9bc7_0_336">
            <a:extLst>
              <a:ext uri="{FF2B5EF4-FFF2-40B4-BE49-F238E27FC236}">
                <a16:creationId xmlns:a16="http://schemas.microsoft.com/office/drawing/2014/main" id="{B622AFD3-7936-E47D-CB49-9C547753236B}"/>
              </a:ext>
            </a:extLst>
          </p:cNvPr>
          <p:cNvSpPr/>
          <p:nvPr/>
        </p:nvSpPr>
        <p:spPr>
          <a:xfrm>
            <a:off x="457201" y="1752599"/>
            <a:ext cx="1096200" cy="176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Fabless design firms</a:t>
            </a:r>
            <a:endParaRPr/>
          </a:p>
        </p:txBody>
      </p:sp>
      <p:sp>
        <p:nvSpPr>
          <p:cNvPr id="333" name="Google Shape;333;g2ecbd9d9bc7_0_336">
            <a:extLst>
              <a:ext uri="{FF2B5EF4-FFF2-40B4-BE49-F238E27FC236}">
                <a16:creationId xmlns:a16="http://schemas.microsoft.com/office/drawing/2014/main" id="{EA7E95F5-50E5-AAFD-7A0D-28A807E34E85}"/>
              </a:ext>
            </a:extLst>
          </p:cNvPr>
          <p:cNvSpPr/>
          <p:nvPr/>
        </p:nvSpPr>
        <p:spPr>
          <a:xfrm>
            <a:off x="1765357" y="1752599"/>
            <a:ext cx="1096200" cy="176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Foundries</a:t>
            </a:r>
            <a:endParaRPr/>
          </a:p>
        </p:txBody>
      </p:sp>
      <p:sp>
        <p:nvSpPr>
          <p:cNvPr id="334" name="Google Shape;334;g2ecbd9d9bc7_0_336">
            <a:extLst>
              <a:ext uri="{FF2B5EF4-FFF2-40B4-BE49-F238E27FC236}">
                <a16:creationId xmlns:a16="http://schemas.microsoft.com/office/drawing/2014/main" id="{3FFED426-DCA5-24EF-928C-4A133B6FE1C1}"/>
              </a:ext>
            </a:extLst>
          </p:cNvPr>
          <p:cNvSpPr/>
          <p:nvPr/>
        </p:nvSpPr>
        <p:spPr>
          <a:xfrm>
            <a:off x="3066205" y="1752599"/>
            <a:ext cx="1096200" cy="176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OSAT</a:t>
            </a:r>
            <a:r>
              <a:rPr lang="en-US" sz="1000" b="0" i="0" u="none" strike="noStrike" cap="none" baseline="3000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2 </a:t>
            </a: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firms</a:t>
            </a:r>
            <a:endParaRPr/>
          </a:p>
        </p:txBody>
      </p:sp>
      <p:sp>
        <p:nvSpPr>
          <p:cNvPr id="335" name="Google Shape;335;g2ecbd9d9bc7_0_336">
            <a:extLst>
              <a:ext uri="{FF2B5EF4-FFF2-40B4-BE49-F238E27FC236}">
                <a16:creationId xmlns:a16="http://schemas.microsoft.com/office/drawing/2014/main" id="{E2F58A9C-C966-714C-18C2-126EC550B00E}"/>
              </a:ext>
            </a:extLst>
          </p:cNvPr>
          <p:cNvSpPr/>
          <p:nvPr/>
        </p:nvSpPr>
        <p:spPr>
          <a:xfrm>
            <a:off x="457200" y="3657600"/>
            <a:ext cx="3705300" cy="847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Integrated device manufacturers (IDMs)</a:t>
            </a:r>
            <a:endParaRPr/>
          </a:p>
        </p:txBody>
      </p:sp>
      <p:sp>
        <p:nvSpPr>
          <p:cNvPr id="336" name="Google Shape;336;g2ecbd9d9bc7_0_336">
            <a:extLst>
              <a:ext uri="{FF2B5EF4-FFF2-40B4-BE49-F238E27FC236}">
                <a16:creationId xmlns:a16="http://schemas.microsoft.com/office/drawing/2014/main" id="{4A55E924-2D59-D405-87CA-F6E0DB378F65}"/>
              </a:ext>
            </a:extLst>
          </p:cNvPr>
          <p:cNvSpPr/>
          <p:nvPr/>
        </p:nvSpPr>
        <p:spPr>
          <a:xfrm>
            <a:off x="4582646" y="1771649"/>
            <a:ext cx="914700" cy="275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Core IP</a:t>
            </a:r>
            <a:endParaRPr/>
          </a:p>
        </p:txBody>
      </p:sp>
      <p:sp>
        <p:nvSpPr>
          <p:cNvPr id="337" name="Google Shape;337;g2ecbd9d9bc7_0_336">
            <a:extLst>
              <a:ext uri="{FF2B5EF4-FFF2-40B4-BE49-F238E27FC236}">
                <a16:creationId xmlns:a16="http://schemas.microsoft.com/office/drawing/2014/main" id="{E44CC408-2668-465C-233E-8EC792651B5E}"/>
              </a:ext>
            </a:extLst>
          </p:cNvPr>
          <p:cNvSpPr/>
          <p:nvPr/>
        </p:nvSpPr>
        <p:spPr>
          <a:xfrm>
            <a:off x="5620420" y="1771649"/>
            <a:ext cx="914700" cy="275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EDA</a:t>
            </a:r>
            <a:r>
              <a:rPr lang="en-US" sz="1000" b="0" i="0" u="none" strike="noStrike" cap="none" baseline="3000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3</a:t>
            </a:r>
            <a:endParaRPr/>
          </a:p>
        </p:txBody>
      </p:sp>
      <p:sp>
        <p:nvSpPr>
          <p:cNvPr id="338" name="Google Shape;338;g2ecbd9d9bc7_0_336">
            <a:extLst>
              <a:ext uri="{FF2B5EF4-FFF2-40B4-BE49-F238E27FC236}">
                <a16:creationId xmlns:a16="http://schemas.microsoft.com/office/drawing/2014/main" id="{0E7DB3E4-634D-1FAB-0274-838F58C22B33}"/>
              </a:ext>
            </a:extLst>
          </p:cNvPr>
          <p:cNvSpPr/>
          <p:nvPr/>
        </p:nvSpPr>
        <p:spPr>
          <a:xfrm>
            <a:off x="6762968" y="1771649"/>
            <a:ext cx="914700" cy="275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Raw materials</a:t>
            </a:r>
            <a:endParaRPr/>
          </a:p>
        </p:txBody>
      </p:sp>
      <p:sp>
        <p:nvSpPr>
          <p:cNvPr id="339" name="Google Shape;339;g2ecbd9d9bc7_0_336">
            <a:extLst>
              <a:ext uri="{FF2B5EF4-FFF2-40B4-BE49-F238E27FC236}">
                <a16:creationId xmlns:a16="http://schemas.microsoft.com/office/drawing/2014/main" id="{B82F695A-3AC7-2384-005B-6C31A00FEC30}"/>
              </a:ext>
            </a:extLst>
          </p:cNvPr>
          <p:cNvSpPr/>
          <p:nvPr/>
        </p:nvSpPr>
        <p:spPr>
          <a:xfrm>
            <a:off x="7772152" y="1771649"/>
            <a:ext cx="914700" cy="275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Equipment</a:t>
            </a:r>
            <a:endParaRPr/>
          </a:p>
        </p:txBody>
      </p:sp>
      <p:cxnSp>
        <p:nvCxnSpPr>
          <p:cNvPr id="340" name="Google Shape;340;g2ecbd9d9bc7_0_336">
            <a:extLst>
              <a:ext uri="{FF2B5EF4-FFF2-40B4-BE49-F238E27FC236}">
                <a16:creationId xmlns:a16="http://schemas.microsoft.com/office/drawing/2014/main" id="{BA198696-2DB6-8F25-FA6D-576FCA22CA28}"/>
              </a:ext>
            </a:extLst>
          </p:cNvPr>
          <p:cNvCxnSpPr/>
          <p:nvPr/>
        </p:nvCxnSpPr>
        <p:spPr>
          <a:xfrm>
            <a:off x="4381500" y="981075"/>
            <a:ext cx="0" cy="3543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41" name="Google Shape;341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611FB7F0-2E4E-10E2-3FD2-92A885DF362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023" t="80556" r="55338" b="14999"/>
          <a:stretch/>
        </p:blipFill>
        <p:spPr>
          <a:xfrm>
            <a:off x="742950" y="3924300"/>
            <a:ext cx="3248023" cy="2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24CFDD77-41DE-C5EF-8C83-0C285D5957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4297" t="80184" r="21318" b="14445"/>
          <a:stretch/>
        </p:blipFill>
        <p:spPr>
          <a:xfrm>
            <a:off x="781050" y="4171950"/>
            <a:ext cx="3133722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ecbd9d9bc7_0_336">
            <a:extLst>
              <a:ext uri="{FF2B5EF4-FFF2-40B4-BE49-F238E27FC236}">
                <a16:creationId xmlns:a16="http://schemas.microsoft.com/office/drawing/2014/main" id="{6B00AD83-013F-BACC-CD95-2E5FD6B8C32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607" y="2501270"/>
            <a:ext cx="783722" cy="1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ecbd9d9bc7_0_336">
            <a:extLst>
              <a:ext uri="{FF2B5EF4-FFF2-40B4-BE49-F238E27FC236}">
                <a16:creationId xmlns:a16="http://schemas.microsoft.com/office/drawing/2014/main" id="{446DA081-1462-4A59-FEB3-47DBE4EBB50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077" y="2748717"/>
            <a:ext cx="792783" cy="14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ecbd9d9bc7_0_336">
            <a:extLst>
              <a:ext uri="{FF2B5EF4-FFF2-40B4-BE49-F238E27FC236}">
                <a16:creationId xmlns:a16="http://schemas.microsoft.com/office/drawing/2014/main" id="{AD6BB773-B913-92BA-B717-8CCDC589220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5426" y="2232862"/>
            <a:ext cx="700086" cy="16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ecbd9d9bc7_0_336">
            <a:extLst>
              <a:ext uri="{FF2B5EF4-FFF2-40B4-BE49-F238E27FC236}">
                <a16:creationId xmlns:a16="http://schemas.microsoft.com/office/drawing/2014/main" id="{3EC5CC92-9C2B-E0E4-F8C3-898A0BB6F02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2450" y="2994654"/>
            <a:ext cx="906038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ecbd9d9bc7_0_336">
            <a:extLst>
              <a:ext uri="{FF2B5EF4-FFF2-40B4-BE49-F238E27FC236}">
                <a16:creationId xmlns:a16="http://schemas.microsoft.com/office/drawing/2014/main" id="{B28166A1-55E1-5AF5-2B7D-D2B959E93FC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8281" y="3219450"/>
            <a:ext cx="714375" cy="20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ecbd9d9bc7_0_336">
            <a:extLst>
              <a:ext uri="{FF2B5EF4-FFF2-40B4-BE49-F238E27FC236}">
                <a16:creationId xmlns:a16="http://schemas.microsoft.com/office/drawing/2014/main" id="{B981695D-A13F-65FA-B09D-D49E8F9C8F8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07394" y="2281238"/>
            <a:ext cx="604837" cy="47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ecbd9d9bc7_0_336">
            <a:extLst>
              <a:ext uri="{FF2B5EF4-FFF2-40B4-BE49-F238E27FC236}">
                <a16:creationId xmlns:a16="http://schemas.microsoft.com/office/drawing/2014/main" id="{2F96DDBE-DE4A-0D98-A843-12C06EC4702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00147" y="2916777"/>
            <a:ext cx="819329" cy="18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ecbd9d9bc7_0_336">
            <a:extLst>
              <a:ext uri="{FF2B5EF4-FFF2-40B4-BE49-F238E27FC236}">
                <a16:creationId xmlns:a16="http://schemas.microsoft.com/office/drawing/2014/main" id="{2CEC7FFE-25FE-EA0B-A3A9-3CF8B5A1392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95475" y="3281363"/>
            <a:ext cx="828675" cy="16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232CABB9-14BD-8CA2-A082-8A95FEC09C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827" t="26111" r="83660" b="63888"/>
          <a:stretch/>
        </p:blipFill>
        <p:spPr>
          <a:xfrm>
            <a:off x="4657726" y="2238375"/>
            <a:ext cx="738364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E9B8FCD6-5747-BFFF-3F03-5B7FD467127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577" t="26667" r="72479" b="63888"/>
          <a:stretch/>
        </p:blipFill>
        <p:spPr>
          <a:xfrm>
            <a:off x="5743575" y="2190750"/>
            <a:ext cx="723902" cy="48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B3FD414A-895E-1E0C-E29F-1DE65DABAF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7896" t="23703" r="14996" b="62500"/>
          <a:stretch/>
        </p:blipFill>
        <p:spPr>
          <a:xfrm>
            <a:off x="6896100" y="2252662"/>
            <a:ext cx="647697" cy="70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4B70A1DC-2B93-C799-6615-5BAB49237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5317" t="23518" r="7575" b="62684"/>
          <a:stretch/>
        </p:blipFill>
        <p:spPr>
          <a:xfrm>
            <a:off x="6905625" y="3090862"/>
            <a:ext cx="647697" cy="70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BD64304F-8C49-0B6A-E9CD-5B5219BEC2B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2432" t="23704" r="57743" b="62036"/>
          <a:stretch/>
        </p:blipFill>
        <p:spPr>
          <a:xfrm>
            <a:off x="7832147" y="2262187"/>
            <a:ext cx="813957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976DA205-8999-872E-5EE7-62A3A24ED8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1735" t="23704" r="52725" b="62036"/>
          <a:stretch/>
        </p:blipFill>
        <p:spPr>
          <a:xfrm>
            <a:off x="7977187" y="3457575"/>
            <a:ext cx="504826" cy="7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57B4807C-3DF8-A643-0116-A7C39AD3264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6960" t="23704" r="42483" b="62036"/>
          <a:stretch/>
        </p:blipFill>
        <p:spPr>
          <a:xfrm>
            <a:off x="7832069" y="2892569"/>
            <a:ext cx="795061" cy="60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0A35B9EF-4E9F-5C9D-7486-A5088F8E097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5668" t="24629" r="27642" b="69815"/>
          <a:stretch/>
        </p:blipFill>
        <p:spPr>
          <a:xfrm>
            <a:off x="7924799" y="4219574"/>
            <a:ext cx="609601" cy="28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5C793DF1-CA4D-B57D-3260-B16ABCBE16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7478" t="51203" r="12384" b="44166"/>
          <a:stretch/>
        </p:blipFill>
        <p:spPr>
          <a:xfrm>
            <a:off x="3152353" y="3195637"/>
            <a:ext cx="923927" cy="23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7B1A4159-3D0D-2587-8E08-7004163EF6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1762" t="56018" r="9249" b="40277"/>
          <a:stretch/>
        </p:blipFill>
        <p:spPr>
          <a:xfrm>
            <a:off x="3204740" y="2914650"/>
            <a:ext cx="819152" cy="19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ecbd9d9bc7_0_336" descr="Semiconductor Value Chain and Supply Chain, Key Companies in the Semiconductor Industry">
            <a:extLst>
              <a:ext uri="{FF2B5EF4-FFF2-40B4-BE49-F238E27FC236}">
                <a16:creationId xmlns:a16="http://schemas.microsoft.com/office/drawing/2014/main" id="{818C8AED-78CB-4849-FEE2-7399C900BC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6746" t="58980" r="14370" b="33889"/>
          <a:stretch/>
        </p:blipFill>
        <p:spPr>
          <a:xfrm>
            <a:off x="3190453" y="2378869"/>
            <a:ext cx="809626" cy="366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885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A4D34E46-79CB-D886-52DA-DF9435B21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bd9d9bc7_0_336">
            <a:extLst>
              <a:ext uri="{FF2B5EF4-FFF2-40B4-BE49-F238E27FC236}">
                <a16:creationId xmlns:a16="http://schemas.microsoft.com/office/drawing/2014/main" id="{40DE2147-6D67-4766-2FC5-A2927F860DA4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2ecbd9d9bc7_0_336">
            <a:extLst>
              <a:ext uri="{FF2B5EF4-FFF2-40B4-BE49-F238E27FC236}">
                <a16:creationId xmlns:a16="http://schemas.microsoft.com/office/drawing/2014/main" id="{E9F6DD5F-2CF8-0EC0-0667-218A6A43F3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ecbd9d9bc7_0_336">
            <a:extLst>
              <a:ext uri="{FF2B5EF4-FFF2-40B4-BE49-F238E27FC236}">
                <a16:creationId xmlns:a16="http://schemas.microsoft.com/office/drawing/2014/main" id="{20B280F1-E8DE-BF7B-47C7-CF83D4201D4C}"/>
              </a:ext>
            </a:extLst>
          </p:cNvPr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31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1" name="Google Shape;321;g2ecbd9d9bc7_0_336">
            <a:extLst>
              <a:ext uri="{FF2B5EF4-FFF2-40B4-BE49-F238E27FC236}">
                <a16:creationId xmlns:a16="http://schemas.microsoft.com/office/drawing/2014/main" id="{3331CE89-549C-19BC-4FB5-1430144DDF70}"/>
              </a:ext>
            </a:extLst>
          </p:cNvPr>
          <p:cNvSpPr txBox="1"/>
          <p:nvPr/>
        </p:nvSpPr>
        <p:spPr>
          <a:xfrm>
            <a:off x="457199" y="499596"/>
            <a:ext cx="828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Our approach</a:t>
            </a:r>
            <a:r>
              <a:rPr lang="en-US" sz="1800" b="0" i="0" u="none" strike="noStrike" cap="none" dirty="0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 dirty="0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70B407E-6593-3141-76F7-2491F2A2415F}"/>
              </a:ext>
            </a:extLst>
          </p:cNvPr>
          <p:cNvSpPr/>
          <p:nvPr/>
        </p:nvSpPr>
        <p:spPr>
          <a:xfrm>
            <a:off x="457199" y="1830044"/>
            <a:ext cx="2671609" cy="63638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Secondary research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189F885-6D29-6E5E-BC43-3C18227E81D4}"/>
              </a:ext>
            </a:extLst>
          </p:cNvPr>
          <p:cNvSpPr/>
          <p:nvPr/>
        </p:nvSpPr>
        <p:spPr>
          <a:xfrm>
            <a:off x="3313598" y="1830044"/>
            <a:ext cx="2671609" cy="63638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Primary research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E9477DC9-5B8A-7299-1CDD-2C3C7A9F7A59}"/>
              </a:ext>
            </a:extLst>
          </p:cNvPr>
          <p:cNvSpPr/>
          <p:nvPr/>
        </p:nvSpPr>
        <p:spPr>
          <a:xfrm>
            <a:off x="6169997" y="1830044"/>
            <a:ext cx="2671609" cy="63638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Synthesis and strategy development</a:t>
            </a:r>
          </a:p>
        </p:txBody>
      </p:sp>
    </p:spTree>
    <p:extLst>
      <p:ext uri="{BB962C8B-B14F-4D97-AF65-F5344CB8AC3E}">
        <p14:creationId xmlns:p14="http://schemas.microsoft.com/office/powerpoint/2010/main" val="3886677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7D4E5F3B-1E88-8854-3A8C-44FC64CE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bd9d9bc7_0_336">
            <a:extLst>
              <a:ext uri="{FF2B5EF4-FFF2-40B4-BE49-F238E27FC236}">
                <a16:creationId xmlns:a16="http://schemas.microsoft.com/office/drawing/2014/main" id="{E5763568-AAF1-E708-80E1-2F32E911FB03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2ecbd9d9bc7_0_336">
            <a:extLst>
              <a:ext uri="{FF2B5EF4-FFF2-40B4-BE49-F238E27FC236}">
                <a16:creationId xmlns:a16="http://schemas.microsoft.com/office/drawing/2014/main" id="{55203322-157A-AD3D-E655-33E2E11C89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ecbd9d9bc7_0_336">
            <a:extLst>
              <a:ext uri="{FF2B5EF4-FFF2-40B4-BE49-F238E27FC236}">
                <a16:creationId xmlns:a16="http://schemas.microsoft.com/office/drawing/2014/main" id="{DF32D523-2EC0-0F3D-1AF5-B7827F0EA045}"/>
              </a:ext>
            </a:extLst>
          </p:cNvPr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32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1" name="Google Shape;321;g2ecbd9d9bc7_0_336">
            <a:extLst>
              <a:ext uri="{FF2B5EF4-FFF2-40B4-BE49-F238E27FC236}">
                <a16:creationId xmlns:a16="http://schemas.microsoft.com/office/drawing/2014/main" id="{C7A450D4-0AE4-2C4A-7225-90831EA62E82}"/>
              </a:ext>
            </a:extLst>
          </p:cNvPr>
          <p:cNvSpPr txBox="1"/>
          <p:nvPr/>
        </p:nvSpPr>
        <p:spPr>
          <a:xfrm>
            <a:off x="457199" y="499596"/>
            <a:ext cx="828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Our approach</a:t>
            </a:r>
            <a:r>
              <a:rPr lang="en-US" sz="1800" b="0" i="0" u="none" strike="noStrike" cap="none" dirty="0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 dirty="0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F4BA109-3CB4-4E85-7395-E450B1923DF4}"/>
              </a:ext>
            </a:extLst>
          </p:cNvPr>
          <p:cNvSpPr/>
          <p:nvPr/>
        </p:nvSpPr>
        <p:spPr>
          <a:xfrm>
            <a:off x="457199" y="1830044"/>
            <a:ext cx="2671609" cy="63638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Secondary research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B16F1D1-CE67-6BF6-735D-DE1AE611EC2C}"/>
              </a:ext>
            </a:extLst>
          </p:cNvPr>
          <p:cNvSpPr/>
          <p:nvPr/>
        </p:nvSpPr>
        <p:spPr>
          <a:xfrm>
            <a:off x="3313598" y="1830044"/>
            <a:ext cx="2671609" cy="63638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Primary research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9E8DD84-5E86-B54A-704E-FF08C0FA1E2A}"/>
              </a:ext>
            </a:extLst>
          </p:cNvPr>
          <p:cNvSpPr/>
          <p:nvPr/>
        </p:nvSpPr>
        <p:spPr>
          <a:xfrm>
            <a:off x="6169997" y="1830044"/>
            <a:ext cx="2671609" cy="63638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Synthesis and strategy development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24A235-C6F4-6DAD-67F7-9EFECA765EF4}"/>
              </a:ext>
            </a:extLst>
          </p:cNvPr>
          <p:cNvSpPr/>
          <p:nvPr/>
        </p:nvSpPr>
        <p:spPr>
          <a:xfrm>
            <a:off x="226188" y="1608939"/>
            <a:ext cx="313340" cy="313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Exo" panose="020B0604020202020204" charset="0"/>
                <a:cs typeface="Exo" panose="020B060402020202020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FAEB71-BCAF-BBAF-71C3-5F4208691AA5}"/>
              </a:ext>
            </a:extLst>
          </p:cNvPr>
          <p:cNvSpPr/>
          <p:nvPr/>
        </p:nvSpPr>
        <p:spPr>
          <a:xfrm>
            <a:off x="3198092" y="1608939"/>
            <a:ext cx="313340" cy="313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Exo" panose="020B0604020202020204" charset="0"/>
                <a:cs typeface="Exo" panose="020B0604020202020204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F62CAC-4CE6-6972-9AF6-73470326F8C2}"/>
              </a:ext>
            </a:extLst>
          </p:cNvPr>
          <p:cNvSpPr/>
          <p:nvPr/>
        </p:nvSpPr>
        <p:spPr>
          <a:xfrm>
            <a:off x="6083813" y="1608939"/>
            <a:ext cx="313340" cy="313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Exo" panose="020B0604020202020204" charset="0"/>
                <a:cs typeface="Exo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89668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8CFF7CAD-06DE-5D86-E48A-3B51CB6D9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bd9d9bc7_0_336">
            <a:extLst>
              <a:ext uri="{FF2B5EF4-FFF2-40B4-BE49-F238E27FC236}">
                <a16:creationId xmlns:a16="http://schemas.microsoft.com/office/drawing/2014/main" id="{1F704420-7945-7CCD-FD05-89E63682A1E2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2ecbd9d9bc7_0_336">
            <a:extLst>
              <a:ext uri="{FF2B5EF4-FFF2-40B4-BE49-F238E27FC236}">
                <a16:creationId xmlns:a16="http://schemas.microsoft.com/office/drawing/2014/main" id="{E54EB21B-D0A9-F697-9CA2-B755DE6E77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ecbd9d9bc7_0_336">
            <a:extLst>
              <a:ext uri="{FF2B5EF4-FFF2-40B4-BE49-F238E27FC236}">
                <a16:creationId xmlns:a16="http://schemas.microsoft.com/office/drawing/2014/main" id="{65D371F8-AAF0-FEA7-D996-BBB622F92502}"/>
              </a:ext>
            </a:extLst>
          </p:cNvPr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33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1" name="Google Shape;321;g2ecbd9d9bc7_0_336">
            <a:extLst>
              <a:ext uri="{FF2B5EF4-FFF2-40B4-BE49-F238E27FC236}">
                <a16:creationId xmlns:a16="http://schemas.microsoft.com/office/drawing/2014/main" id="{72971EA7-6BC9-7180-C1E8-B530F511EC74}"/>
              </a:ext>
            </a:extLst>
          </p:cNvPr>
          <p:cNvSpPr txBox="1"/>
          <p:nvPr/>
        </p:nvSpPr>
        <p:spPr>
          <a:xfrm>
            <a:off x="457199" y="499596"/>
            <a:ext cx="828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Our approach</a:t>
            </a:r>
            <a:r>
              <a:rPr lang="en-US" sz="1800" b="0" i="0" u="none" strike="noStrike" cap="none" dirty="0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 dirty="0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9EDEEAA4-2C3E-E4EC-42DA-0DE5B411FE29}"/>
              </a:ext>
            </a:extLst>
          </p:cNvPr>
          <p:cNvSpPr/>
          <p:nvPr/>
        </p:nvSpPr>
        <p:spPr>
          <a:xfrm>
            <a:off x="457199" y="1830044"/>
            <a:ext cx="2671609" cy="63638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Secondary research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181E3EF3-A6C8-0DDC-09F0-7E5EEE0C1F44}"/>
              </a:ext>
            </a:extLst>
          </p:cNvPr>
          <p:cNvSpPr/>
          <p:nvPr/>
        </p:nvSpPr>
        <p:spPr>
          <a:xfrm>
            <a:off x="3313598" y="1830044"/>
            <a:ext cx="2671609" cy="63638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Primary research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784E44C3-82D4-F948-A5CC-74F6EEDD6085}"/>
              </a:ext>
            </a:extLst>
          </p:cNvPr>
          <p:cNvSpPr/>
          <p:nvPr/>
        </p:nvSpPr>
        <p:spPr>
          <a:xfrm>
            <a:off x="6169997" y="1830044"/>
            <a:ext cx="2671609" cy="63638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Synthesis and strategy development</a:t>
            </a:r>
          </a:p>
        </p:txBody>
      </p:sp>
    </p:spTree>
    <p:extLst>
      <p:ext uri="{BB962C8B-B14F-4D97-AF65-F5344CB8AC3E}">
        <p14:creationId xmlns:p14="http://schemas.microsoft.com/office/powerpoint/2010/main" val="13282607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7A699138-3BC0-6596-FC6C-F9DE876EC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bd9d9bc7_0_336">
            <a:extLst>
              <a:ext uri="{FF2B5EF4-FFF2-40B4-BE49-F238E27FC236}">
                <a16:creationId xmlns:a16="http://schemas.microsoft.com/office/drawing/2014/main" id="{B7348C09-0A8D-AD2D-1571-08D8C41E9B6F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2ecbd9d9bc7_0_336">
            <a:extLst>
              <a:ext uri="{FF2B5EF4-FFF2-40B4-BE49-F238E27FC236}">
                <a16:creationId xmlns:a16="http://schemas.microsoft.com/office/drawing/2014/main" id="{DA4FAB29-1B77-2438-1790-56E99DFF92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ecbd9d9bc7_0_336">
            <a:extLst>
              <a:ext uri="{FF2B5EF4-FFF2-40B4-BE49-F238E27FC236}">
                <a16:creationId xmlns:a16="http://schemas.microsoft.com/office/drawing/2014/main" id="{8379481B-3254-A845-6FC7-06E3126FF00D}"/>
              </a:ext>
            </a:extLst>
          </p:cNvPr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34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1" name="Google Shape;321;g2ecbd9d9bc7_0_336">
            <a:extLst>
              <a:ext uri="{FF2B5EF4-FFF2-40B4-BE49-F238E27FC236}">
                <a16:creationId xmlns:a16="http://schemas.microsoft.com/office/drawing/2014/main" id="{96F7E37C-5B71-26C7-54FA-859CCF865425}"/>
              </a:ext>
            </a:extLst>
          </p:cNvPr>
          <p:cNvSpPr txBox="1"/>
          <p:nvPr/>
        </p:nvSpPr>
        <p:spPr>
          <a:xfrm>
            <a:off x="457199" y="499596"/>
            <a:ext cx="828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Our approach</a:t>
            </a:r>
            <a:r>
              <a:rPr lang="en-US" sz="1800" b="0" i="0" u="none" strike="noStrike" cap="none" dirty="0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 dirty="0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AD1763A-B72D-74A2-CB3B-5039AED73D29}"/>
              </a:ext>
            </a:extLst>
          </p:cNvPr>
          <p:cNvSpPr/>
          <p:nvPr/>
        </p:nvSpPr>
        <p:spPr>
          <a:xfrm>
            <a:off x="457199" y="1830044"/>
            <a:ext cx="2671609" cy="636385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Secondary research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C9CECD35-2A95-98ED-C8BF-1BAC0B4809D5}"/>
              </a:ext>
            </a:extLst>
          </p:cNvPr>
          <p:cNvSpPr/>
          <p:nvPr/>
        </p:nvSpPr>
        <p:spPr>
          <a:xfrm>
            <a:off x="3313598" y="1830044"/>
            <a:ext cx="2671609" cy="63638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Primary research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90516FB-035F-A047-E379-5463D67750D3}"/>
              </a:ext>
            </a:extLst>
          </p:cNvPr>
          <p:cNvSpPr/>
          <p:nvPr/>
        </p:nvSpPr>
        <p:spPr>
          <a:xfrm>
            <a:off x="6169997" y="1830044"/>
            <a:ext cx="2671609" cy="63638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Exo" panose="020B0604020202020204" charset="0"/>
                <a:cs typeface="Exo" panose="020B0604020202020204" charset="0"/>
              </a:rPr>
              <a:t>Synthesis and strategy development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669C1B-A709-B2B2-11E4-2A81517B5A81}"/>
              </a:ext>
            </a:extLst>
          </p:cNvPr>
          <p:cNvSpPr/>
          <p:nvPr/>
        </p:nvSpPr>
        <p:spPr>
          <a:xfrm>
            <a:off x="226188" y="1608939"/>
            <a:ext cx="313340" cy="313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Exo" panose="020B0604020202020204" charset="0"/>
                <a:cs typeface="Exo" panose="020B060402020202020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B36135-815C-B0CD-D735-D4EAD6827279}"/>
              </a:ext>
            </a:extLst>
          </p:cNvPr>
          <p:cNvSpPr/>
          <p:nvPr/>
        </p:nvSpPr>
        <p:spPr>
          <a:xfrm>
            <a:off x="3198092" y="1608939"/>
            <a:ext cx="313340" cy="313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Exo" panose="020B0604020202020204" charset="0"/>
                <a:cs typeface="Exo" panose="020B0604020202020204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22E915-FF35-AD2C-F293-DA7A2BAF0B69}"/>
              </a:ext>
            </a:extLst>
          </p:cNvPr>
          <p:cNvSpPr/>
          <p:nvPr/>
        </p:nvSpPr>
        <p:spPr>
          <a:xfrm>
            <a:off x="6083813" y="1608939"/>
            <a:ext cx="313340" cy="313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Exo" panose="020B0604020202020204" charset="0"/>
                <a:cs typeface="Exo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489603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E3E875B2-9FCF-B705-F5CA-CB2627041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>
            <a:extLst>
              <a:ext uri="{FF2B5EF4-FFF2-40B4-BE49-F238E27FC236}">
                <a16:creationId xmlns:a16="http://schemas.microsoft.com/office/drawing/2014/main" id="{8810C442-48B5-37C7-609F-462013FFBB71}"/>
              </a:ext>
            </a:extLst>
          </p:cNvPr>
          <p:cNvSpPr txBox="1"/>
          <p:nvPr/>
        </p:nvSpPr>
        <p:spPr>
          <a:xfrm>
            <a:off x="914400" y="544196"/>
            <a:ext cx="73152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Introductions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DFC8D4D4-B8A0-1CE4-871C-D40D501576AA}"/>
              </a:ext>
            </a:extLst>
          </p:cNvPr>
          <p:cNvSpPr/>
          <p:nvPr/>
        </p:nvSpPr>
        <p:spPr>
          <a:xfrm rot="5400000">
            <a:off x="-380825" y="380700"/>
            <a:ext cx="1545300" cy="783900"/>
          </a:xfrm>
          <a:prstGeom prst="rtTriangl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F33C5C38-C81B-36E5-EA8E-41E6549748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6" name="Google Shape;126;p18">
            <a:extLst>
              <a:ext uri="{FF2B5EF4-FFF2-40B4-BE49-F238E27FC236}">
                <a16:creationId xmlns:a16="http://schemas.microsoft.com/office/drawing/2014/main" id="{BA9135A7-1835-9B1B-B7F2-0E444A1F88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240F220A-604C-CD1D-8A24-0CD4A4CE9D88}"/>
              </a:ext>
            </a:extLst>
          </p:cNvPr>
          <p:cNvSpPr txBox="1"/>
          <p:nvPr/>
        </p:nvSpPr>
        <p:spPr>
          <a:xfrm>
            <a:off x="5562624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Carlo Sanchez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Director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28" name="Google Shape;128;p18">
            <a:extLst>
              <a:ext uri="{FF2B5EF4-FFF2-40B4-BE49-F238E27FC236}">
                <a16:creationId xmlns:a16="http://schemas.microsoft.com/office/drawing/2014/main" id="{A4BC9034-BF7E-F0F2-E0B0-8066F5EC382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2545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9" name="Google Shape;129;p18">
            <a:extLst>
              <a:ext uri="{FF2B5EF4-FFF2-40B4-BE49-F238E27FC236}">
                <a16:creationId xmlns:a16="http://schemas.microsoft.com/office/drawing/2014/main" id="{AF32D6F8-A520-419F-2D17-213EAFD5CC3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624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0" name="Google Shape;130;p18">
            <a:extLst>
              <a:ext uri="{FF2B5EF4-FFF2-40B4-BE49-F238E27FC236}">
                <a16:creationId xmlns:a16="http://schemas.microsoft.com/office/drawing/2014/main" id="{430C8457-CCA0-7126-1D81-45F42877D863}"/>
              </a:ext>
            </a:extLst>
          </p:cNvPr>
          <p:cNvSpPr txBox="1"/>
          <p:nvPr/>
        </p:nvSpPr>
        <p:spPr>
          <a:xfrm>
            <a:off x="913240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Oliver Halter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Partner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BE284E13-4926-877A-3F8E-0A5D5A14BDF9}"/>
              </a:ext>
            </a:extLst>
          </p:cNvPr>
          <p:cNvSpPr txBox="1"/>
          <p:nvPr/>
        </p:nvSpPr>
        <p:spPr>
          <a:xfrm>
            <a:off x="7206421" y="1836932"/>
            <a:ext cx="1473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Daniela Terrizzi, PhD, RN Manager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4D9FBAA0-913E-9298-5DF9-ECD9E1C38EBF}"/>
              </a:ext>
            </a:extLst>
          </p:cNvPr>
          <p:cNvSpPr txBox="1"/>
          <p:nvPr/>
        </p:nvSpPr>
        <p:spPr>
          <a:xfrm>
            <a:off x="7206421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James Zuercher 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Associate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84A19C22-EB9A-2B61-79D0-1553D387CAC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6421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4" name="Google Shape;134;p18">
            <a:extLst>
              <a:ext uri="{FF2B5EF4-FFF2-40B4-BE49-F238E27FC236}">
                <a16:creationId xmlns:a16="http://schemas.microsoft.com/office/drawing/2014/main" id="{22A9F57F-7FF5-EAA8-96E9-7BBE0A19FF4D}"/>
              </a:ext>
            </a:extLst>
          </p:cNvPr>
          <p:cNvSpPr txBox="1"/>
          <p:nvPr/>
        </p:nvSpPr>
        <p:spPr>
          <a:xfrm>
            <a:off x="2382545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Jordan Katz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Partner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35" name="Google Shape;135;p18">
            <a:extLst>
              <a:ext uri="{FF2B5EF4-FFF2-40B4-BE49-F238E27FC236}">
                <a16:creationId xmlns:a16="http://schemas.microsoft.com/office/drawing/2014/main" id="{6509FFEE-E1F5-518B-FBC8-61E9A57AE54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06421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6" name="Google Shape;136;p18">
            <a:extLst>
              <a:ext uri="{FF2B5EF4-FFF2-40B4-BE49-F238E27FC236}">
                <a16:creationId xmlns:a16="http://schemas.microsoft.com/office/drawing/2014/main" id="{4311FE08-FD60-FE29-2D9E-665EBFC63FA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3240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7" name="Google Shape;137;p18">
            <a:extLst>
              <a:ext uri="{FF2B5EF4-FFF2-40B4-BE49-F238E27FC236}">
                <a16:creationId xmlns:a16="http://schemas.microsoft.com/office/drawing/2014/main" id="{43407FC0-CB5D-79D8-1672-D74660A0D88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07357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8" name="Google Shape;138;p18">
            <a:extLst>
              <a:ext uri="{FF2B5EF4-FFF2-40B4-BE49-F238E27FC236}">
                <a16:creationId xmlns:a16="http://schemas.microsoft.com/office/drawing/2014/main" id="{4376AD7D-8B83-FEDD-E002-624D8ECC33E2}"/>
              </a:ext>
            </a:extLst>
          </p:cNvPr>
          <p:cNvSpPr txBox="1"/>
          <p:nvPr/>
        </p:nvSpPr>
        <p:spPr>
          <a:xfrm>
            <a:off x="5562624" y="213585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Experienced healthcare consultant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Ex-BCG, UofC MBA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39" name="Google Shape;139;p18">
            <a:extLst>
              <a:ext uri="{FF2B5EF4-FFF2-40B4-BE49-F238E27FC236}">
                <a16:creationId xmlns:a16="http://schemas.microsoft.com/office/drawing/2014/main" id="{FE53DA57-2A30-6636-EB82-9A10A68F8C4D}"/>
              </a:ext>
            </a:extLst>
          </p:cNvPr>
          <p:cNvSpPr txBox="1"/>
          <p:nvPr/>
        </p:nvSpPr>
        <p:spPr>
          <a:xfrm>
            <a:off x="913240" y="2135854"/>
            <a:ext cx="1197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30 years experience in enterprise tech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0" name="Google Shape;140;p18">
            <a:extLst>
              <a:ext uri="{FF2B5EF4-FFF2-40B4-BE49-F238E27FC236}">
                <a16:creationId xmlns:a16="http://schemas.microsoft.com/office/drawing/2014/main" id="{C2A292EB-0670-ACA2-60C7-448F05BB43B9}"/>
              </a:ext>
            </a:extLst>
          </p:cNvPr>
          <p:cNvSpPr txBox="1"/>
          <p:nvPr/>
        </p:nvSpPr>
        <p:spPr>
          <a:xfrm>
            <a:off x="7206420" y="2135854"/>
            <a:ext cx="1482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Asst Prof UIC, 25 years healthcare experience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Fulbright Scholar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1" name="Google Shape;141;p18">
            <a:extLst>
              <a:ext uri="{FF2B5EF4-FFF2-40B4-BE49-F238E27FC236}">
                <a16:creationId xmlns:a16="http://schemas.microsoft.com/office/drawing/2014/main" id="{AEA97F8B-0A6B-F2A3-0D61-058B1B5A049A}"/>
              </a:ext>
            </a:extLst>
          </p:cNvPr>
          <p:cNvSpPr txBox="1"/>
          <p:nvPr/>
        </p:nvSpPr>
        <p:spPr>
          <a:xfrm>
            <a:off x="7206421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Experienced healthcare consultant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UofC MBA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1F4A54E7-D26B-916D-E19E-BA533F505C2E}"/>
              </a:ext>
            </a:extLst>
          </p:cNvPr>
          <p:cNvSpPr txBox="1"/>
          <p:nvPr/>
        </p:nvSpPr>
        <p:spPr>
          <a:xfrm>
            <a:off x="2382545" y="2135854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Leader of Manifold’s HealthCare practice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C0EA7BD7-D54E-95CD-3410-615C942B6D43}"/>
              </a:ext>
            </a:extLst>
          </p:cNvPr>
          <p:cNvSpPr txBox="1"/>
          <p:nvPr/>
        </p:nvSpPr>
        <p:spPr>
          <a:xfrm>
            <a:off x="3907357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Al Klein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4" name="Google Shape;144;p18">
            <a:extLst>
              <a:ext uri="{FF2B5EF4-FFF2-40B4-BE49-F238E27FC236}">
                <a16:creationId xmlns:a16="http://schemas.microsoft.com/office/drawing/2014/main" id="{B19706F2-E2F7-B848-D2BA-6CDD6759F7A9}"/>
              </a:ext>
            </a:extLst>
          </p:cNvPr>
          <p:cNvSpPr txBox="1"/>
          <p:nvPr/>
        </p:nvSpPr>
        <p:spPr>
          <a:xfrm>
            <a:off x="913240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Tom Weakland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5" name="Google Shape;145;p18">
            <a:extLst>
              <a:ext uri="{FF2B5EF4-FFF2-40B4-BE49-F238E27FC236}">
                <a16:creationId xmlns:a16="http://schemas.microsoft.com/office/drawing/2014/main" id="{6331A3BD-5869-E59C-0059-090C9799BC45}"/>
              </a:ext>
            </a:extLst>
          </p:cNvPr>
          <p:cNvSpPr txBox="1"/>
          <p:nvPr/>
        </p:nvSpPr>
        <p:spPr>
          <a:xfrm>
            <a:off x="3907357" y="1836932"/>
            <a:ext cx="1473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Erich Klotz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Director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6" name="Google Shape;146;p18">
            <a:extLst>
              <a:ext uri="{FF2B5EF4-FFF2-40B4-BE49-F238E27FC236}">
                <a16:creationId xmlns:a16="http://schemas.microsoft.com/office/drawing/2014/main" id="{77349AFC-C79D-91B8-C268-56E522C314F8}"/>
              </a:ext>
            </a:extLst>
          </p:cNvPr>
          <p:cNvSpPr txBox="1"/>
          <p:nvPr/>
        </p:nvSpPr>
        <p:spPr>
          <a:xfrm>
            <a:off x="5562624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Kelly Pollard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Associate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7" name="Google Shape;147;p18">
            <a:extLst>
              <a:ext uri="{FF2B5EF4-FFF2-40B4-BE49-F238E27FC236}">
                <a16:creationId xmlns:a16="http://schemas.microsoft.com/office/drawing/2014/main" id="{06325413-9861-2896-11FD-782EA4EB8AB7}"/>
              </a:ext>
            </a:extLst>
          </p:cNvPr>
          <p:cNvSpPr txBox="1"/>
          <p:nvPr/>
        </p:nvSpPr>
        <p:spPr>
          <a:xfrm>
            <a:off x="2382545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Mary Van De Kamp 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8" name="Google Shape;148;p18">
            <a:extLst>
              <a:ext uri="{FF2B5EF4-FFF2-40B4-BE49-F238E27FC236}">
                <a16:creationId xmlns:a16="http://schemas.microsoft.com/office/drawing/2014/main" id="{D48CD218-B015-4D02-D283-0EFC8A0839B6}"/>
              </a:ext>
            </a:extLst>
          </p:cNvPr>
          <p:cNvSpPr txBox="1"/>
          <p:nvPr/>
        </p:nvSpPr>
        <p:spPr>
          <a:xfrm>
            <a:off x="3907357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30+ years experience in </a:t>
            </a: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healthcare technology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9" name="Google Shape;149;p18">
            <a:extLst>
              <a:ext uri="{FF2B5EF4-FFF2-40B4-BE49-F238E27FC236}">
                <a16:creationId xmlns:a16="http://schemas.microsoft.com/office/drawing/2014/main" id="{4614F1C7-0A16-BB9D-94C6-F417369EAE7A}"/>
              </a:ext>
            </a:extLst>
          </p:cNvPr>
          <p:cNvSpPr txBox="1"/>
          <p:nvPr/>
        </p:nvSpPr>
        <p:spPr>
          <a:xfrm>
            <a:off x="913240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Led PwC’s Healthcare Advisory Practice</a:t>
            </a:r>
            <a:endParaRPr/>
          </a:p>
        </p:txBody>
      </p:sp>
      <p:sp>
        <p:nvSpPr>
          <p:cNvPr id="150" name="Google Shape;150;p18">
            <a:extLst>
              <a:ext uri="{FF2B5EF4-FFF2-40B4-BE49-F238E27FC236}">
                <a16:creationId xmlns:a16="http://schemas.microsoft.com/office/drawing/2014/main" id="{C2D31897-20E7-EFAC-A5DC-E20E3046FFBF}"/>
              </a:ext>
            </a:extLst>
          </p:cNvPr>
          <p:cNvSpPr txBox="1"/>
          <p:nvPr/>
        </p:nvSpPr>
        <p:spPr>
          <a:xfrm>
            <a:off x="3907357" y="2135854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16 years experience in healthcare tech architecture &amp; strategy</a:t>
            </a:r>
            <a:endParaRPr/>
          </a:p>
        </p:txBody>
      </p:sp>
      <p:sp>
        <p:nvSpPr>
          <p:cNvPr id="151" name="Google Shape;151;p18">
            <a:extLst>
              <a:ext uri="{FF2B5EF4-FFF2-40B4-BE49-F238E27FC236}">
                <a16:creationId xmlns:a16="http://schemas.microsoft.com/office/drawing/2014/main" id="{11E41B2A-A94D-6243-3DE0-1FBF8949569B}"/>
              </a:ext>
            </a:extLst>
          </p:cNvPr>
          <p:cNvSpPr txBox="1"/>
          <p:nvPr/>
        </p:nvSpPr>
        <p:spPr>
          <a:xfrm>
            <a:off x="5562624" y="40226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RN and healthcare consultant</a:t>
            </a:r>
            <a:b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</a:b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MBA NYU Stern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52" name="Google Shape;152;p18">
            <a:extLst>
              <a:ext uri="{FF2B5EF4-FFF2-40B4-BE49-F238E27FC236}">
                <a16:creationId xmlns:a16="http://schemas.microsoft.com/office/drawing/2014/main" id="{69E58CA8-53A2-1FD4-33A7-DC11EC4A7B36}"/>
              </a:ext>
            </a:extLst>
          </p:cNvPr>
          <p:cNvSpPr txBox="1"/>
          <p:nvPr/>
        </p:nvSpPr>
        <p:spPr>
          <a:xfrm>
            <a:off x="2382545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Former Chief Clinical Officer, Kindred HealthCare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pic>
        <p:nvPicPr>
          <p:cNvPr id="153" name="Google Shape;153;p18">
            <a:extLst>
              <a:ext uri="{FF2B5EF4-FFF2-40B4-BE49-F238E27FC236}">
                <a16:creationId xmlns:a16="http://schemas.microsoft.com/office/drawing/2014/main" id="{7E72B813-4B17-90AD-4DDC-2A4CBF792A67}"/>
              </a:ext>
            </a:extLst>
          </p:cNvPr>
          <p:cNvPicPr preferRelativeResize="0"/>
          <p:nvPr/>
        </p:nvPicPr>
        <p:blipFill rotWithShape="1">
          <a:blip r:embed="rId11">
            <a:alphaModFix amt="87000"/>
          </a:blip>
          <a:srcRect/>
          <a:stretch/>
        </p:blipFill>
        <p:spPr>
          <a:xfrm>
            <a:off x="5562624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4" name="Google Shape;154;p18">
            <a:extLst>
              <a:ext uri="{FF2B5EF4-FFF2-40B4-BE49-F238E27FC236}">
                <a16:creationId xmlns:a16="http://schemas.microsoft.com/office/drawing/2014/main" id="{0C267368-F5DA-09A1-DA52-A78C1BF63EF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07357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5" name="Google Shape;155;p18">
            <a:extLst>
              <a:ext uri="{FF2B5EF4-FFF2-40B4-BE49-F238E27FC236}">
                <a16:creationId xmlns:a16="http://schemas.microsoft.com/office/drawing/2014/main" id="{3C2E16A5-63FA-7405-FB2F-1256BD117FE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82545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6" name="Google Shape;156;p18">
            <a:extLst>
              <a:ext uri="{FF2B5EF4-FFF2-40B4-BE49-F238E27FC236}">
                <a16:creationId xmlns:a16="http://schemas.microsoft.com/office/drawing/2014/main" id="{7D5C0A88-9D78-B713-F820-FABA9AD6861B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4400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38970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51E852C6-A76D-0D6B-54D9-7CEBE3065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>
            <a:extLst>
              <a:ext uri="{FF2B5EF4-FFF2-40B4-BE49-F238E27FC236}">
                <a16:creationId xmlns:a16="http://schemas.microsoft.com/office/drawing/2014/main" id="{8417CE06-C241-4BBD-4F50-888F7D464FDB}"/>
              </a:ext>
            </a:extLst>
          </p:cNvPr>
          <p:cNvSpPr txBox="1"/>
          <p:nvPr/>
        </p:nvSpPr>
        <p:spPr>
          <a:xfrm>
            <a:off x="914400" y="544196"/>
            <a:ext cx="73152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Introductions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24" name="Google Shape;124;p18">
            <a:extLst>
              <a:ext uri="{FF2B5EF4-FFF2-40B4-BE49-F238E27FC236}">
                <a16:creationId xmlns:a16="http://schemas.microsoft.com/office/drawing/2014/main" id="{638D290C-A7B1-C714-0BF3-6087BACB76F9}"/>
              </a:ext>
            </a:extLst>
          </p:cNvPr>
          <p:cNvSpPr/>
          <p:nvPr/>
        </p:nvSpPr>
        <p:spPr>
          <a:xfrm rot="5400000">
            <a:off x="-380825" y="380700"/>
            <a:ext cx="1545300" cy="783900"/>
          </a:xfrm>
          <a:prstGeom prst="rtTriangl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>
            <a:extLst>
              <a:ext uri="{FF2B5EF4-FFF2-40B4-BE49-F238E27FC236}">
                <a16:creationId xmlns:a16="http://schemas.microsoft.com/office/drawing/2014/main" id="{49325CA7-F1A3-5036-A858-6298B01F5D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6" name="Google Shape;126;p18">
            <a:extLst>
              <a:ext uri="{FF2B5EF4-FFF2-40B4-BE49-F238E27FC236}">
                <a16:creationId xmlns:a16="http://schemas.microsoft.com/office/drawing/2014/main" id="{27316212-ADE5-F67E-3ECC-4F66E8CD2E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>
            <a:extLst>
              <a:ext uri="{FF2B5EF4-FFF2-40B4-BE49-F238E27FC236}">
                <a16:creationId xmlns:a16="http://schemas.microsoft.com/office/drawing/2014/main" id="{9888B6D7-782D-E333-5939-80753CC00532}"/>
              </a:ext>
            </a:extLst>
          </p:cNvPr>
          <p:cNvSpPr txBox="1"/>
          <p:nvPr/>
        </p:nvSpPr>
        <p:spPr>
          <a:xfrm>
            <a:off x="5562624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Carlo Sanchez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Director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28" name="Google Shape;128;p18">
            <a:extLst>
              <a:ext uri="{FF2B5EF4-FFF2-40B4-BE49-F238E27FC236}">
                <a16:creationId xmlns:a16="http://schemas.microsoft.com/office/drawing/2014/main" id="{F80753D7-3BCD-CD88-FA43-26BC7E19D1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2545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9" name="Google Shape;129;p18">
            <a:extLst>
              <a:ext uri="{FF2B5EF4-FFF2-40B4-BE49-F238E27FC236}">
                <a16:creationId xmlns:a16="http://schemas.microsoft.com/office/drawing/2014/main" id="{32C7BEB1-7C0E-354A-28D6-BC19C26BD6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624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0" name="Google Shape;130;p18">
            <a:extLst>
              <a:ext uri="{FF2B5EF4-FFF2-40B4-BE49-F238E27FC236}">
                <a16:creationId xmlns:a16="http://schemas.microsoft.com/office/drawing/2014/main" id="{A481074B-66E4-7054-0CFC-348D61C4EE26}"/>
              </a:ext>
            </a:extLst>
          </p:cNvPr>
          <p:cNvSpPr txBox="1"/>
          <p:nvPr/>
        </p:nvSpPr>
        <p:spPr>
          <a:xfrm>
            <a:off x="913240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Oliver Halter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Partner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31" name="Google Shape;131;p18">
            <a:extLst>
              <a:ext uri="{FF2B5EF4-FFF2-40B4-BE49-F238E27FC236}">
                <a16:creationId xmlns:a16="http://schemas.microsoft.com/office/drawing/2014/main" id="{86889CA2-669A-70C6-CF42-CB56A8D80E67}"/>
              </a:ext>
            </a:extLst>
          </p:cNvPr>
          <p:cNvSpPr txBox="1"/>
          <p:nvPr/>
        </p:nvSpPr>
        <p:spPr>
          <a:xfrm>
            <a:off x="7206421" y="1836932"/>
            <a:ext cx="1473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Daniela Terrizzi, PhD, RN Manager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1D24E54F-0CB9-3313-D1C6-186BFA1B90E7}"/>
              </a:ext>
            </a:extLst>
          </p:cNvPr>
          <p:cNvSpPr txBox="1"/>
          <p:nvPr/>
        </p:nvSpPr>
        <p:spPr>
          <a:xfrm>
            <a:off x="7206421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James Zuercher 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Associate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33" name="Google Shape;133;p18">
            <a:extLst>
              <a:ext uri="{FF2B5EF4-FFF2-40B4-BE49-F238E27FC236}">
                <a16:creationId xmlns:a16="http://schemas.microsoft.com/office/drawing/2014/main" id="{63051192-BC7F-23DE-969E-3166CB3C24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6421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4" name="Google Shape;134;p18">
            <a:extLst>
              <a:ext uri="{FF2B5EF4-FFF2-40B4-BE49-F238E27FC236}">
                <a16:creationId xmlns:a16="http://schemas.microsoft.com/office/drawing/2014/main" id="{5DDB5EF5-EE1D-1C79-9F00-15A6718B905B}"/>
              </a:ext>
            </a:extLst>
          </p:cNvPr>
          <p:cNvSpPr txBox="1"/>
          <p:nvPr/>
        </p:nvSpPr>
        <p:spPr>
          <a:xfrm>
            <a:off x="2382545" y="1836932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Jordan Katz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Partner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pic>
        <p:nvPicPr>
          <p:cNvPr id="135" name="Google Shape;135;p18">
            <a:extLst>
              <a:ext uri="{FF2B5EF4-FFF2-40B4-BE49-F238E27FC236}">
                <a16:creationId xmlns:a16="http://schemas.microsoft.com/office/drawing/2014/main" id="{D5EA312E-820A-E285-EBEC-5C0F1D71A9A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06421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6" name="Google Shape;136;p18">
            <a:extLst>
              <a:ext uri="{FF2B5EF4-FFF2-40B4-BE49-F238E27FC236}">
                <a16:creationId xmlns:a16="http://schemas.microsoft.com/office/drawing/2014/main" id="{2C6AA167-BC07-E09A-141C-3E169D9AABF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3240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7" name="Google Shape;137;p18">
            <a:extLst>
              <a:ext uri="{FF2B5EF4-FFF2-40B4-BE49-F238E27FC236}">
                <a16:creationId xmlns:a16="http://schemas.microsoft.com/office/drawing/2014/main" id="{E46201D1-978C-2D4B-6C78-FDFFE9C4D60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07357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8" name="Google Shape;138;p18">
            <a:extLst>
              <a:ext uri="{FF2B5EF4-FFF2-40B4-BE49-F238E27FC236}">
                <a16:creationId xmlns:a16="http://schemas.microsoft.com/office/drawing/2014/main" id="{0024ACEC-686A-7838-4B10-23B01170B0DD}"/>
              </a:ext>
            </a:extLst>
          </p:cNvPr>
          <p:cNvSpPr txBox="1"/>
          <p:nvPr/>
        </p:nvSpPr>
        <p:spPr>
          <a:xfrm>
            <a:off x="5562624" y="213585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Experienced healthcare consultant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Ex-BCG, UofC MBA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39" name="Google Shape;139;p18">
            <a:extLst>
              <a:ext uri="{FF2B5EF4-FFF2-40B4-BE49-F238E27FC236}">
                <a16:creationId xmlns:a16="http://schemas.microsoft.com/office/drawing/2014/main" id="{17E5797A-ED00-2544-F3F0-630DFF019E63}"/>
              </a:ext>
            </a:extLst>
          </p:cNvPr>
          <p:cNvSpPr txBox="1"/>
          <p:nvPr/>
        </p:nvSpPr>
        <p:spPr>
          <a:xfrm>
            <a:off x="913240" y="2135854"/>
            <a:ext cx="1197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30 years experience in enterprise tech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0" name="Google Shape;140;p18">
            <a:extLst>
              <a:ext uri="{FF2B5EF4-FFF2-40B4-BE49-F238E27FC236}">
                <a16:creationId xmlns:a16="http://schemas.microsoft.com/office/drawing/2014/main" id="{6E95792A-8AE3-44B5-2CCB-D160FBDCB646}"/>
              </a:ext>
            </a:extLst>
          </p:cNvPr>
          <p:cNvSpPr txBox="1"/>
          <p:nvPr/>
        </p:nvSpPr>
        <p:spPr>
          <a:xfrm>
            <a:off x="7206420" y="2135854"/>
            <a:ext cx="1482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Asst Prof UIC, 25 years healthcare experience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Fulbright Scholar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1" name="Google Shape;141;p18">
            <a:extLst>
              <a:ext uri="{FF2B5EF4-FFF2-40B4-BE49-F238E27FC236}">
                <a16:creationId xmlns:a16="http://schemas.microsoft.com/office/drawing/2014/main" id="{6DB4E17C-A2C1-7998-6AFB-D0457295FE8F}"/>
              </a:ext>
            </a:extLst>
          </p:cNvPr>
          <p:cNvSpPr txBox="1"/>
          <p:nvPr/>
        </p:nvSpPr>
        <p:spPr>
          <a:xfrm>
            <a:off x="7206421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Experienced healthcare consultant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UofC MBA</a:t>
            </a:r>
            <a:endParaRPr sz="1000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58AAE486-1952-B28E-CFFC-534A4DE074EE}"/>
              </a:ext>
            </a:extLst>
          </p:cNvPr>
          <p:cNvSpPr txBox="1"/>
          <p:nvPr/>
        </p:nvSpPr>
        <p:spPr>
          <a:xfrm>
            <a:off x="2382545" y="2135854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Leader of Manifold’s HealthCare practice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64A52409-5796-F301-9EF2-CFF3C8F25C0A}"/>
              </a:ext>
            </a:extLst>
          </p:cNvPr>
          <p:cNvSpPr txBox="1"/>
          <p:nvPr/>
        </p:nvSpPr>
        <p:spPr>
          <a:xfrm>
            <a:off x="3907357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Al Klein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4" name="Google Shape;144;p18">
            <a:extLst>
              <a:ext uri="{FF2B5EF4-FFF2-40B4-BE49-F238E27FC236}">
                <a16:creationId xmlns:a16="http://schemas.microsoft.com/office/drawing/2014/main" id="{23788DD0-1CDF-FD38-AAAB-E1158F931803}"/>
              </a:ext>
            </a:extLst>
          </p:cNvPr>
          <p:cNvSpPr txBox="1"/>
          <p:nvPr/>
        </p:nvSpPr>
        <p:spPr>
          <a:xfrm>
            <a:off x="913240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Tom Weakland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5" name="Google Shape;145;p18">
            <a:extLst>
              <a:ext uri="{FF2B5EF4-FFF2-40B4-BE49-F238E27FC236}">
                <a16:creationId xmlns:a16="http://schemas.microsoft.com/office/drawing/2014/main" id="{0156FFE3-45E3-5AFD-8976-64A83A284930}"/>
              </a:ext>
            </a:extLst>
          </p:cNvPr>
          <p:cNvSpPr txBox="1"/>
          <p:nvPr/>
        </p:nvSpPr>
        <p:spPr>
          <a:xfrm>
            <a:off x="3907357" y="1836932"/>
            <a:ext cx="1473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Erich Klotz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Director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6" name="Google Shape;146;p18">
            <a:extLst>
              <a:ext uri="{FF2B5EF4-FFF2-40B4-BE49-F238E27FC236}">
                <a16:creationId xmlns:a16="http://schemas.microsoft.com/office/drawing/2014/main" id="{E836D7DD-DEE1-37F1-CF65-029FF536CE1B}"/>
              </a:ext>
            </a:extLst>
          </p:cNvPr>
          <p:cNvSpPr txBox="1"/>
          <p:nvPr/>
        </p:nvSpPr>
        <p:spPr>
          <a:xfrm>
            <a:off x="5562624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Kelly Pollard</a:t>
            </a:r>
            <a:b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</a:b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Senior Associate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7" name="Google Shape;147;p18">
            <a:extLst>
              <a:ext uri="{FF2B5EF4-FFF2-40B4-BE49-F238E27FC236}">
                <a16:creationId xmlns:a16="http://schemas.microsoft.com/office/drawing/2014/main" id="{C0A18878-F19E-2143-B4DA-8901A59E3825}"/>
              </a:ext>
            </a:extLst>
          </p:cNvPr>
          <p:cNvSpPr txBox="1"/>
          <p:nvPr/>
        </p:nvSpPr>
        <p:spPr>
          <a:xfrm>
            <a:off x="2382545" y="3692519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E90A6D"/>
                </a:solidFill>
                <a:latin typeface="Exo SemiBold"/>
                <a:ea typeface="Exo SemiBold"/>
                <a:cs typeface="Exo SemiBold"/>
                <a:sym typeface="Exo SemiBold"/>
              </a:rPr>
              <a:t>Mary Van De Kamp Senior Advisor</a:t>
            </a:r>
            <a:endParaRPr sz="1000" b="0" i="0" u="none" strike="noStrike" cap="none">
              <a:solidFill>
                <a:srgbClr val="E90A6D"/>
              </a:solidFill>
              <a:latin typeface="Exo SemiBold"/>
              <a:ea typeface="Exo SemiBold"/>
              <a:cs typeface="Exo SemiBold"/>
              <a:sym typeface="Exo SemiBold"/>
            </a:endParaRPr>
          </a:p>
        </p:txBody>
      </p:sp>
      <p:sp>
        <p:nvSpPr>
          <p:cNvPr id="148" name="Google Shape;148;p18">
            <a:extLst>
              <a:ext uri="{FF2B5EF4-FFF2-40B4-BE49-F238E27FC236}">
                <a16:creationId xmlns:a16="http://schemas.microsoft.com/office/drawing/2014/main" id="{21530ECF-500B-8BD4-DF91-D862E547AAED}"/>
              </a:ext>
            </a:extLst>
          </p:cNvPr>
          <p:cNvSpPr txBox="1"/>
          <p:nvPr/>
        </p:nvSpPr>
        <p:spPr>
          <a:xfrm>
            <a:off x="3907357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30+ years experience in </a:t>
            </a: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healthcare technology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49" name="Google Shape;149;p18">
            <a:extLst>
              <a:ext uri="{FF2B5EF4-FFF2-40B4-BE49-F238E27FC236}">
                <a16:creationId xmlns:a16="http://schemas.microsoft.com/office/drawing/2014/main" id="{FD75643D-FCAB-331C-3EC5-54F38F96C5C3}"/>
              </a:ext>
            </a:extLst>
          </p:cNvPr>
          <p:cNvSpPr txBox="1"/>
          <p:nvPr/>
        </p:nvSpPr>
        <p:spPr>
          <a:xfrm>
            <a:off x="913240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Led PwC’s Healthcare Advisory Practice</a:t>
            </a:r>
            <a:endParaRPr/>
          </a:p>
        </p:txBody>
      </p:sp>
      <p:sp>
        <p:nvSpPr>
          <p:cNvPr id="150" name="Google Shape;150;p18">
            <a:extLst>
              <a:ext uri="{FF2B5EF4-FFF2-40B4-BE49-F238E27FC236}">
                <a16:creationId xmlns:a16="http://schemas.microsoft.com/office/drawing/2014/main" id="{E4D6CC80-52FC-4C0F-E74C-A47310592F6D}"/>
              </a:ext>
            </a:extLst>
          </p:cNvPr>
          <p:cNvSpPr txBox="1"/>
          <p:nvPr/>
        </p:nvSpPr>
        <p:spPr>
          <a:xfrm>
            <a:off x="3907357" y="2135854"/>
            <a:ext cx="1357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16 years experience in healthcare tech architecture &amp; strategy</a:t>
            </a:r>
            <a:endParaRPr/>
          </a:p>
        </p:txBody>
      </p:sp>
      <p:sp>
        <p:nvSpPr>
          <p:cNvPr id="151" name="Google Shape;151;p18">
            <a:extLst>
              <a:ext uri="{FF2B5EF4-FFF2-40B4-BE49-F238E27FC236}">
                <a16:creationId xmlns:a16="http://schemas.microsoft.com/office/drawing/2014/main" id="{E2266BD7-28FD-9AE7-1550-32120217D9EA}"/>
              </a:ext>
            </a:extLst>
          </p:cNvPr>
          <p:cNvSpPr txBox="1"/>
          <p:nvPr/>
        </p:nvSpPr>
        <p:spPr>
          <a:xfrm>
            <a:off x="5562624" y="40226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RN and healthcare consultant</a:t>
            </a:r>
            <a:b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</a:br>
            <a:r>
              <a:rPr lang="en" sz="1000" b="0" i="0" u="none" strike="noStrike" cap="none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MBA NYU Stern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152" name="Google Shape;152;p18">
            <a:extLst>
              <a:ext uri="{FF2B5EF4-FFF2-40B4-BE49-F238E27FC236}">
                <a16:creationId xmlns:a16="http://schemas.microsoft.com/office/drawing/2014/main" id="{7338AC93-E943-A65C-35DB-5EA783763FC3}"/>
              </a:ext>
            </a:extLst>
          </p:cNvPr>
          <p:cNvSpPr txBox="1"/>
          <p:nvPr/>
        </p:nvSpPr>
        <p:spPr>
          <a:xfrm>
            <a:off x="2382545" y="4014174"/>
            <a:ext cx="1371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Exo Light"/>
                <a:ea typeface="Exo Light"/>
                <a:cs typeface="Exo Light"/>
                <a:sym typeface="Exo Light"/>
              </a:rPr>
              <a:t>Former Chief Clinical Officer, Kindred HealthCare</a:t>
            </a:r>
            <a:endParaRPr sz="1000" b="0" i="0" u="none" strike="noStrike" cap="none">
              <a:solidFill>
                <a:schemeClr val="dk2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pic>
        <p:nvPicPr>
          <p:cNvPr id="153" name="Google Shape;153;p18">
            <a:extLst>
              <a:ext uri="{FF2B5EF4-FFF2-40B4-BE49-F238E27FC236}">
                <a16:creationId xmlns:a16="http://schemas.microsoft.com/office/drawing/2014/main" id="{58E1939B-D3D5-25FC-525C-453EC2D0A1A6}"/>
              </a:ext>
            </a:extLst>
          </p:cNvPr>
          <p:cNvPicPr preferRelativeResize="0"/>
          <p:nvPr/>
        </p:nvPicPr>
        <p:blipFill rotWithShape="1">
          <a:blip r:embed="rId11">
            <a:alphaModFix amt="87000"/>
          </a:blip>
          <a:srcRect/>
          <a:stretch/>
        </p:blipFill>
        <p:spPr>
          <a:xfrm>
            <a:off x="5562624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4" name="Google Shape;154;p18">
            <a:extLst>
              <a:ext uri="{FF2B5EF4-FFF2-40B4-BE49-F238E27FC236}">
                <a16:creationId xmlns:a16="http://schemas.microsoft.com/office/drawing/2014/main" id="{BAF0CFF9-0A0A-3877-57F9-4FB46DF8DFF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07357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5" name="Google Shape;155;p18">
            <a:extLst>
              <a:ext uri="{FF2B5EF4-FFF2-40B4-BE49-F238E27FC236}">
                <a16:creationId xmlns:a16="http://schemas.microsoft.com/office/drawing/2014/main" id="{069A29AA-3912-2EB2-6860-97AEEE9E03B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82545" y="2935015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6" name="Google Shape;156;p18">
            <a:extLst>
              <a:ext uri="{FF2B5EF4-FFF2-40B4-BE49-F238E27FC236}">
                <a16:creationId xmlns:a16="http://schemas.microsoft.com/office/drawing/2014/main" id="{3C379D4F-16E4-1EF8-D248-13BE9FCC80CE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4400" y="1067433"/>
            <a:ext cx="731400" cy="73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4677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5"/>
          <p:cNvSpPr txBox="1"/>
          <p:nvPr/>
        </p:nvSpPr>
        <p:spPr>
          <a:xfrm>
            <a:off x="914400" y="544196"/>
            <a:ext cx="73152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Our commercial due diligence team</a:t>
            </a:r>
            <a:r>
              <a:rPr lang="en" sz="1800" dirty="0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dirty="0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976" name="Google Shape;976;p105"/>
          <p:cNvSpPr/>
          <p:nvPr/>
        </p:nvSpPr>
        <p:spPr>
          <a:xfrm rot="5400000">
            <a:off x="-380825" y="380700"/>
            <a:ext cx="1545300" cy="783900"/>
          </a:xfrm>
          <a:prstGeom prst="rtTriangl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74;p105">
            <a:extLst>
              <a:ext uri="{FF2B5EF4-FFF2-40B4-BE49-F238E27FC236}">
                <a16:creationId xmlns:a16="http://schemas.microsoft.com/office/drawing/2014/main" id="{E7B8F2C8-A572-0F8D-8371-885AB7BEA2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65700" y="4740899"/>
            <a:ext cx="548700" cy="17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Exo" pitchFamily="2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>
              <a:latin typeface="Exo" pitchFamily="2" charset="0"/>
            </a:endParaRPr>
          </a:p>
        </p:txBody>
      </p:sp>
      <p:pic>
        <p:nvPicPr>
          <p:cNvPr id="6" name="Google Shape;1151;p111">
            <a:extLst>
              <a:ext uri="{FF2B5EF4-FFF2-40B4-BE49-F238E27FC236}">
                <a16:creationId xmlns:a16="http://schemas.microsoft.com/office/drawing/2014/main" id="{B6E12CEA-50C9-ED1D-7ED2-7551FD4311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183" y="1131936"/>
            <a:ext cx="844200" cy="84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" name="Google Shape;1152;p111">
            <a:extLst>
              <a:ext uri="{FF2B5EF4-FFF2-40B4-BE49-F238E27FC236}">
                <a16:creationId xmlns:a16="http://schemas.microsoft.com/office/drawing/2014/main" id="{429EFAB3-9F7D-16D9-025A-93D9572ECC1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200" y="1131936"/>
            <a:ext cx="844200" cy="84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" name="Google Shape;1010;p110">
            <a:extLst>
              <a:ext uri="{FF2B5EF4-FFF2-40B4-BE49-F238E27FC236}">
                <a16:creationId xmlns:a16="http://schemas.microsoft.com/office/drawing/2014/main" id="{787A896A-E5A0-440D-474E-7D06016AD5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98165" y="1131936"/>
            <a:ext cx="844200" cy="84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" name="Google Shape;1018;p110">
            <a:extLst>
              <a:ext uri="{FF2B5EF4-FFF2-40B4-BE49-F238E27FC236}">
                <a16:creationId xmlns:a16="http://schemas.microsoft.com/office/drawing/2014/main" id="{8728F7BF-6905-FFC0-335E-7373C5072EF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7149" y="1131936"/>
            <a:ext cx="844200" cy="84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5" name="Google Shape;1153;p111">
            <a:extLst>
              <a:ext uri="{FF2B5EF4-FFF2-40B4-BE49-F238E27FC236}">
                <a16:creationId xmlns:a16="http://schemas.microsoft.com/office/drawing/2014/main" id="{522C443E-BBE1-1454-11B9-418A6844099B}"/>
              </a:ext>
            </a:extLst>
          </p:cNvPr>
          <p:cNvSpPr txBox="1"/>
          <p:nvPr/>
        </p:nvSpPr>
        <p:spPr>
          <a:xfrm>
            <a:off x="914400" y="2105013"/>
            <a:ext cx="1371600" cy="198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100" dirty="0">
                <a:solidFill>
                  <a:srgbClr val="E90A6D"/>
                </a:solidFill>
                <a:latin typeface="Exo" panose="020B0604020202020204" charset="0"/>
                <a:sym typeface="Exo SemiBold"/>
              </a:rPr>
              <a:t>John Sviokla</a:t>
            </a:r>
          </a:p>
          <a:p>
            <a:r>
              <a:rPr lang="en" sz="1100" dirty="0">
                <a:solidFill>
                  <a:srgbClr val="E90A6D"/>
                </a:solidFill>
                <a:latin typeface="Exo" panose="020B0604020202020204" charset="0"/>
                <a:sym typeface="Exo SemiBold"/>
              </a:rPr>
              <a:t>Partner, Advisory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B4662"/>
                </a:solidFill>
                <a:effectLst/>
                <a:uLnTx/>
                <a:uFillTx/>
                <a:latin typeface="Exo" pitchFamily="2" charset="0"/>
                <a:ea typeface="Exo Light"/>
                <a:cs typeface="Exo Light"/>
                <a:sym typeface="Exo Light"/>
              </a:rPr>
              <a:t>30+ years as consultant, executive, board member, </a:t>
            </a:r>
            <a:r>
              <a:rPr lang="en-US" sz="900" dirty="0">
                <a:solidFill>
                  <a:srgbClr val="4B4662"/>
                </a:solidFill>
                <a:latin typeface="Exo" pitchFamily="2" charset="0"/>
                <a:ea typeface="Exo Light"/>
                <a:cs typeface="Exo Light"/>
                <a:sym typeface="Exo Light"/>
              </a:rPr>
              <a:t>and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B4662"/>
                </a:solidFill>
                <a:effectLst/>
                <a:uLnTx/>
                <a:uFillTx/>
                <a:latin typeface="Exo" pitchFamily="2" charset="0"/>
                <a:ea typeface="Exo Light"/>
                <a:cs typeface="Exo Light"/>
                <a:sym typeface="Exo Light"/>
              </a:rPr>
              <a:t>investor. Former CMO for PwC US. Masters and PhD from Harvard Business School, Former Harvard professor.</a:t>
            </a:r>
          </a:p>
        </p:txBody>
      </p:sp>
      <p:sp>
        <p:nvSpPr>
          <p:cNvPr id="26" name="Google Shape;1155;p111">
            <a:extLst>
              <a:ext uri="{FF2B5EF4-FFF2-40B4-BE49-F238E27FC236}">
                <a16:creationId xmlns:a16="http://schemas.microsoft.com/office/drawing/2014/main" id="{782496D7-2B31-9B17-4772-20D14D0C7F81}"/>
              </a:ext>
            </a:extLst>
          </p:cNvPr>
          <p:cNvSpPr txBox="1"/>
          <p:nvPr/>
        </p:nvSpPr>
        <p:spPr>
          <a:xfrm>
            <a:off x="2524125" y="2105013"/>
            <a:ext cx="1371600" cy="198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" sz="1100" dirty="0">
                <a:solidFill>
                  <a:srgbClr val="E90A6D"/>
                </a:solidFill>
                <a:latin typeface="Exo" panose="020B0604020202020204" charset="0"/>
                <a:sym typeface="Exo SemiBold"/>
              </a:rPr>
              <a:t>Jordan Katz</a:t>
            </a:r>
          </a:p>
          <a:p>
            <a:pPr marL="0" lvl="0" indent="0">
              <a:buFont typeface="Arial"/>
              <a:buNone/>
            </a:pPr>
            <a:r>
              <a:rPr lang="en" sz="1100" dirty="0">
                <a:solidFill>
                  <a:srgbClr val="E90A6D"/>
                </a:solidFill>
                <a:latin typeface="Exo" panose="020B0604020202020204" charset="0"/>
                <a:sym typeface="Exo SemiBold"/>
              </a:rPr>
              <a:t>Partner, Advisory</a:t>
            </a:r>
          </a:p>
          <a:p>
            <a:pPr>
              <a:lnSpc>
                <a:spcPct val="115000"/>
              </a:lnSpc>
              <a:defRPr/>
            </a:pPr>
            <a:r>
              <a:rPr lang="en-US" sz="900" dirty="0">
                <a:solidFill>
                  <a:srgbClr val="4B4662"/>
                </a:solidFill>
                <a:latin typeface="Exo" pitchFamily="2" charset="0"/>
                <a:sym typeface="Exo Light"/>
              </a:rPr>
              <a:t>17+ years as consultant and business P&amp;L owner. Former Chief of Staff at Active Network, where he led to a successful IPO in 2011. Kellogg alum.</a:t>
            </a:r>
            <a:endParaRPr sz="900" dirty="0">
              <a:solidFill>
                <a:srgbClr val="4B4662"/>
              </a:solidFill>
              <a:latin typeface="Exo" pitchFamily="2" charset="0"/>
              <a:sym typeface="Exo SemiBold"/>
            </a:endParaRPr>
          </a:p>
        </p:txBody>
      </p:sp>
      <p:sp>
        <p:nvSpPr>
          <p:cNvPr id="27" name="Google Shape;1012;p110">
            <a:extLst>
              <a:ext uri="{FF2B5EF4-FFF2-40B4-BE49-F238E27FC236}">
                <a16:creationId xmlns:a16="http://schemas.microsoft.com/office/drawing/2014/main" id="{2622C00F-808E-CBF5-EF01-E7BDF38F3573}"/>
              </a:ext>
            </a:extLst>
          </p:cNvPr>
          <p:cNvSpPr txBox="1"/>
          <p:nvPr/>
        </p:nvSpPr>
        <p:spPr>
          <a:xfrm>
            <a:off x="5743575" y="2105013"/>
            <a:ext cx="1371600" cy="198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E90A6D"/>
                </a:solidFill>
                <a:latin typeface="Exo" panose="020B0604020202020204" charset="0"/>
                <a:ea typeface="Exo SemiBold"/>
                <a:cs typeface="Exo SemiBold"/>
                <a:sym typeface="Exo SemiBold"/>
              </a:rPr>
              <a:t>Dan Hallstrom, </a:t>
            </a:r>
            <a:endParaRPr sz="1100" dirty="0">
              <a:solidFill>
                <a:srgbClr val="E90A6D"/>
              </a:solidFill>
              <a:latin typeface="Exo" panose="020B0604020202020204" charset="0"/>
              <a:ea typeface="Exo SemiBold"/>
              <a:cs typeface="Exo SemiBold"/>
              <a:sym typeface="Ex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E90A6D"/>
                </a:solidFill>
                <a:latin typeface="Exo" panose="020B0604020202020204" charset="0"/>
                <a:ea typeface="Exo SemiBold"/>
                <a:cs typeface="Exo SemiBold"/>
                <a:sym typeface="Exo SemiBold"/>
              </a:rPr>
              <a:t>Director, Analytics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B4662"/>
                </a:solidFill>
                <a:effectLst/>
                <a:uLnTx/>
                <a:uFillTx/>
                <a:latin typeface="Exo" panose="020B0604020202020204" charset="0"/>
                <a:ea typeface="Exo Light"/>
                <a:cs typeface="Exo Light"/>
                <a:sym typeface="Exo Light"/>
              </a:rPr>
              <a:t>20+ years in the design, development and production implementation analytical solutions.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B4662"/>
                </a:solidFill>
                <a:effectLst/>
                <a:uLnTx/>
                <a:uFillTx/>
                <a:latin typeface="Exo" panose="020B0604020202020204" charset="0"/>
                <a:ea typeface="Exo Light"/>
                <a:cs typeface="Exo Light"/>
                <a:sym typeface="Exo Light"/>
              </a:rPr>
              <a:t>Former North Carolina State University Professor and PwC Director.</a:t>
            </a:r>
            <a:endParaRPr sz="1100" dirty="0">
              <a:solidFill>
                <a:srgbClr val="E90A6D"/>
              </a:solidFill>
              <a:latin typeface="Exo" panose="020B0604020202020204" charset="0"/>
              <a:ea typeface="Exo SemiBold"/>
              <a:cs typeface="Exo SemiBold"/>
              <a:sym typeface="Exo SemiBold"/>
            </a:endParaRPr>
          </a:p>
        </p:txBody>
      </p:sp>
      <p:sp>
        <p:nvSpPr>
          <p:cNvPr id="28" name="Google Shape;1006;p110">
            <a:extLst>
              <a:ext uri="{FF2B5EF4-FFF2-40B4-BE49-F238E27FC236}">
                <a16:creationId xmlns:a16="http://schemas.microsoft.com/office/drawing/2014/main" id="{7CCB6732-352E-C96E-CB30-2C5544C623E2}"/>
              </a:ext>
            </a:extLst>
          </p:cNvPr>
          <p:cNvSpPr txBox="1"/>
          <p:nvPr/>
        </p:nvSpPr>
        <p:spPr>
          <a:xfrm>
            <a:off x="4133850" y="2105013"/>
            <a:ext cx="1371600" cy="198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E90A6D"/>
                </a:solidFill>
                <a:latin typeface="Exo" panose="020B0604020202020204" charset="0"/>
                <a:ea typeface="Exo SemiBold"/>
                <a:cs typeface="Exo SemiBold"/>
                <a:sym typeface="Exo SemiBold"/>
              </a:rPr>
              <a:t>Carlo Sanchez, </a:t>
            </a:r>
            <a:endParaRPr sz="1100" dirty="0">
              <a:solidFill>
                <a:srgbClr val="E90A6D"/>
              </a:solidFill>
              <a:latin typeface="Exo" panose="020B0604020202020204" charset="0"/>
              <a:ea typeface="Exo SemiBold"/>
              <a:cs typeface="Exo SemiBold"/>
              <a:sym typeface="Ex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E90A6D"/>
                </a:solidFill>
                <a:latin typeface="Exo" panose="020B0604020202020204" charset="0"/>
                <a:ea typeface="Exo SemiBold"/>
                <a:cs typeface="Exo SemiBold"/>
                <a:sym typeface="Exo SemiBold"/>
              </a:rPr>
              <a:t>Sr. Director, Advisory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B4662"/>
                </a:solidFill>
                <a:effectLst/>
                <a:uLnTx/>
                <a:uFillTx/>
                <a:latin typeface="Exo" panose="020B0604020202020204" charset="0"/>
                <a:ea typeface="Exo Light"/>
                <a:cs typeface="Exo Light"/>
                <a:sym typeface="Exo Light"/>
              </a:rPr>
              <a:t>10+ years as strategy consultant and business operator.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B4662"/>
                </a:solidFill>
                <a:effectLst/>
                <a:uLnTx/>
                <a:uFillTx/>
                <a:latin typeface="Exo" panose="020B0604020202020204" charset="0"/>
                <a:ea typeface="Exo Light"/>
                <a:cs typeface="Exo Light"/>
                <a:sym typeface="Exo Light"/>
              </a:rPr>
              <a:t>Deep expertise in growth strategy and due diligence. Former consulting leader at BCG and Booth alum.</a:t>
            </a:r>
            <a:endParaRPr sz="900" dirty="0">
              <a:solidFill>
                <a:srgbClr val="E90A6D"/>
              </a:solidFill>
              <a:latin typeface="Exo" panose="020B0604020202020204" charset="0"/>
              <a:ea typeface="Exo SemiBold"/>
              <a:cs typeface="Exo SemiBold"/>
              <a:sym typeface="Exo SemiBold"/>
            </a:endParaRPr>
          </a:p>
        </p:txBody>
      </p:sp>
      <p:sp>
        <p:nvSpPr>
          <p:cNvPr id="29" name="Google Shape;294;p10">
            <a:extLst>
              <a:ext uri="{FF2B5EF4-FFF2-40B4-BE49-F238E27FC236}">
                <a16:creationId xmlns:a16="http://schemas.microsoft.com/office/drawing/2014/main" id="{9F64DD35-4940-CC5B-CAD4-51D643538666}"/>
              </a:ext>
            </a:extLst>
          </p:cNvPr>
          <p:cNvSpPr txBox="1"/>
          <p:nvPr/>
        </p:nvSpPr>
        <p:spPr>
          <a:xfrm>
            <a:off x="7353300" y="2105013"/>
            <a:ext cx="1371600" cy="198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Felipe Platzer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Manager, Advisory</a:t>
            </a:r>
            <a:endParaRPr sz="1100" dirty="0">
              <a:solidFill>
                <a:schemeClr val="accent4"/>
              </a:solidFill>
              <a:latin typeface="Exo"/>
              <a:ea typeface="Exo"/>
              <a:cs typeface="Exo"/>
              <a:sym typeface="Ex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6+ years in consulting. Focus areas include commercial due diligence</a:t>
            </a:r>
            <a:r>
              <a:rPr lang="en" sz="900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 and </a:t>
            </a:r>
            <a:r>
              <a:rPr lang="en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growth strategy. Former consultant at BCG’s Principal Investments and Private Equity practice. Fuqua alum.</a:t>
            </a:r>
            <a:endParaRPr sz="900" dirty="0"/>
          </a:p>
        </p:txBody>
      </p:sp>
      <p:pic>
        <p:nvPicPr>
          <p:cNvPr id="30" name="Google Shape;301;p10">
            <a:extLst>
              <a:ext uri="{FF2B5EF4-FFF2-40B4-BE49-F238E27FC236}">
                <a16:creationId xmlns:a16="http://schemas.microsoft.com/office/drawing/2014/main" id="{9CBD701A-FFCE-69D8-41B5-F34FF528DD9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16131" y="1131936"/>
            <a:ext cx="844200" cy="84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8BCFB7-676D-E5C6-DE64-CC8F87226D37}"/>
              </a:ext>
            </a:extLst>
          </p:cNvPr>
          <p:cNvSpPr/>
          <p:nvPr/>
        </p:nvSpPr>
        <p:spPr>
          <a:xfrm>
            <a:off x="914400" y="4244451"/>
            <a:ext cx="7810500" cy="30609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xo" pitchFamily="2" charset="0"/>
              </a:rPr>
              <a:t>+ Advisory analysts, Manifold Ventures team, Advisory Network experts</a:t>
            </a:r>
          </a:p>
        </p:txBody>
      </p:sp>
      <p:pic>
        <p:nvPicPr>
          <p:cNvPr id="31" name="Google Shape;1220;p112">
            <a:extLst>
              <a:ext uri="{FF2B5EF4-FFF2-40B4-BE49-F238E27FC236}">
                <a16:creationId xmlns:a16="http://schemas.microsoft.com/office/drawing/2014/main" id="{03868E4F-61D1-2770-322A-0FC82E0B57A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02900" y="4750469"/>
            <a:ext cx="783902" cy="12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8757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bd9d9bc7_0_336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2ecbd9d9bc7_0_336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ecbd9d9bc7_0_336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7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21" name="Google Shape;321;g2ecbd9d9bc7_0_336"/>
          <p:cNvSpPr txBox="1"/>
          <p:nvPr/>
        </p:nvSpPr>
        <p:spPr>
          <a:xfrm>
            <a:off x="457199" y="499596"/>
            <a:ext cx="8284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Main industry players (not exhaustive)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22" name="Google Shape;322;g2ecbd9d9bc7_0_336"/>
          <p:cNvSpPr/>
          <p:nvPr/>
        </p:nvSpPr>
        <p:spPr>
          <a:xfrm>
            <a:off x="6791325" y="1300789"/>
            <a:ext cx="18954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Manufacturing</a:t>
            </a:r>
            <a:endParaRPr/>
          </a:p>
        </p:txBody>
      </p:sp>
      <p:sp>
        <p:nvSpPr>
          <p:cNvPr id="323" name="Google Shape;323;g2ecbd9d9bc7_0_336"/>
          <p:cNvSpPr/>
          <p:nvPr/>
        </p:nvSpPr>
        <p:spPr>
          <a:xfrm>
            <a:off x="4581523" y="1300789"/>
            <a:ext cx="19242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Design</a:t>
            </a:r>
            <a:endParaRPr/>
          </a:p>
        </p:txBody>
      </p:sp>
      <p:sp>
        <p:nvSpPr>
          <p:cNvPr id="324" name="Google Shape;324;g2ecbd9d9bc7_0_336"/>
          <p:cNvSpPr txBox="1"/>
          <p:nvPr/>
        </p:nvSpPr>
        <p:spPr>
          <a:xfrm>
            <a:off x="4562475" y="962025"/>
            <a:ext cx="288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Suppliers</a:t>
            </a:r>
            <a:endParaRPr/>
          </a:p>
        </p:txBody>
      </p:sp>
      <p:sp>
        <p:nvSpPr>
          <p:cNvPr id="325" name="Google Shape;325;g2ecbd9d9bc7_0_336"/>
          <p:cNvSpPr txBox="1"/>
          <p:nvPr/>
        </p:nvSpPr>
        <p:spPr>
          <a:xfrm>
            <a:off x="914400" y="4721157"/>
            <a:ext cx="6505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1. ATP: Assembly, testing, and packaging    2. OSAT: Outsourced semiconductor assembly and test    3. Electronic design automation</a:t>
            </a:r>
            <a:endParaRPr/>
          </a:p>
        </p:txBody>
      </p:sp>
      <p:sp>
        <p:nvSpPr>
          <p:cNvPr id="326" name="Google Shape;326;g2ecbd9d9bc7_0_336"/>
          <p:cNvSpPr txBox="1"/>
          <p:nvPr/>
        </p:nvSpPr>
        <p:spPr>
          <a:xfrm>
            <a:off x="457200" y="962025"/>
            <a:ext cx="288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Core players</a:t>
            </a:r>
            <a:endParaRPr/>
          </a:p>
        </p:txBody>
      </p:sp>
      <p:sp>
        <p:nvSpPr>
          <p:cNvPr id="327" name="Google Shape;327;g2ecbd9d9bc7_0_336"/>
          <p:cNvSpPr/>
          <p:nvPr/>
        </p:nvSpPr>
        <p:spPr>
          <a:xfrm>
            <a:off x="466704" y="1300789"/>
            <a:ext cx="10695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Design</a:t>
            </a:r>
            <a:endParaRPr/>
          </a:p>
        </p:txBody>
      </p:sp>
      <p:sp>
        <p:nvSpPr>
          <p:cNvPr id="328" name="Google Shape;328;g2ecbd9d9bc7_0_336"/>
          <p:cNvSpPr/>
          <p:nvPr/>
        </p:nvSpPr>
        <p:spPr>
          <a:xfrm>
            <a:off x="1776157" y="1300789"/>
            <a:ext cx="10695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Manufacturing</a:t>
            </a:r>
            <a:endParaRPr/>
          </a:p>
        </p:txBody>
      </p:sp>
      <p:sp>
        <p:nvSpPr>
          <p:cNvPr id="329" name="Google Shape;329;g2ecbd9d9bc7_0_336"/>
          <p:cNvSpPr/>
          <p:nvPr/>
        </p:nvSpPr>
        <p:spPr>
          <a:xfrm>
            <a:off x="3085610" y="1300789"/>
            <a:ext cx="1069500" cy="3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ATP</a:t>
            </a:r>
            <a:r>
              <a:rPr lang="en-US" sz="1000" b="0" i="0" u="none" strike="noStrike" cap="none" baseline="300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1</a:t>
            </a:r>
            <a:endParaRPr/>
          </a:p>
        </p:txBody>
      </p:sp>
      <p:cxnSp>
        <p:nvCxnSpPr>
          <p:cNvPr id="330" name="Google Shape;330;g2ecbd9d9bc7_0_336"/>
          <p:cNvCxnSpPr>
            <a:stCxn id="327" idx="3"/>
            <a:endCxn id="328" idx="1"/>
          </p:cNvCxnSpPr>
          <p:nvPr/>
        </p:nvCxnSpPr>
        <p:spPr>
          <a:xfrm>
            <a:off x="1536204" y="1465189"/>
            <a:ext cx="240000" cy="0"/>
          </a:xfrm>
          <a:prstGeom prst="straightConnector1">
            <a:avLst/>
          </a:prstGeom>
          <a:noFill/>
          <a:ln w="9525" cap="flat" cmpd="sng">
            <a:solidFill>
              <a:srgbClr val="301F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1" name="Google Shape;331;g2ecbd9d9bc7_0_336"/>
          <p:cNvCxnSpPr>
            <a:stCxn id="328" idx="3"/>
            <a:endCxn id="329" idx="1"/>
          </p:cNvCxnSpPr>
          <p:nvPr/>
        </p:nvCxnSpPr>
        <p:spPr>
          <a:xfrm>
            <a:off x="2845657" y="1465189"/>
            <a:ext cx="240000" cy="0"/>
          </a:xfrm>
          <a:prstGeom prst="straightConnector1">
            <a:avLst/>
          </a:prstGeom>
          <a:noFill/>
          <a:ln w="9525" cap="flat" cmpd="sng">
            <a:solidFill>
              <a:srgbClr val="301F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2" name="Google Shape;332;g2ecbd9d9bc7_0_336"/>
          <p:cNvSpPr/>
          <p:nvPr/>
        </p:nvSpPr>
        <p:spPr>
          <a:xfrm>
            <a:off x="457201" y="1752599"/>
            <a:ext cx="1096200" cy="176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Fabless design firms</a:t>
            </a:r>
            <a:endParaRPr/>
          </a:p>
        </p:txBody>
      </p:sp>
      <p:sp>
        <p:nvSpPr>
          <p:cNvPr id="333" name="Google Shape;333;g2ecbd9d9bc7_0_336"/>
          <p:cNvSpPr/>
          <p:nvPr/>
        </p:nvSpPr>
        <p:spPr>
          <a:xfrm>
            <a:off x="1765357" y="1752599"/>
            <a:ext cx="1096200" cy="176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Foundries</a:t>
            </a:r>
            <a:endParaRPr/>
          </a:p>
        </p:txBody>
      </p:sp>
      <p:sp>
        <p:nvSpPr>
          <p:cNvPr id="334" name="Google Shape;334;g2ecbd9d9bc7_0_336"/>
          <p:cNvSpPr/>
          <p:nvPr/>
        </p:nvSpPr>
        <p:spPr>
          <a:xfrm>
            <a:off x="3066205" y="1752599"/>
            <a:ext cx="1096200" cy="176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OSAT</a:t>
            </a:r>
            <a:r>
              <a:rPr lang="en-US" sz="1000" b="0" i="0" u="none" strike="noStrike" cap="none" baseline="3000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2 </a:t>
            </a: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firms</a:t>
            </a:r>
            <a:endParaRPr/>
          </a:p>
        </p:txBody>
      </p:sp>
      <p:sp>
        <p:nvSpPr>
          <p:cNvPr id="335" name="Google Shape;335;g2ecbd9d9bc7_0_336"/>
          <p:cNvSpPr/>
          <p:nvPr/>
        </p:nvSpPr>
        <p:spPr>
          <a:xfrm>
            <a:off x="457200" y="3657600"/>
            <a:ext cx="3705300" cy="847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Integrated device manufacturers (IDMs)</a:t>
            </a:r>
            <a:endParaRPr/>
          </a:p>
        </p:txBody>
      </p:sp>
      <p:sp>
        <p:nvSpPr>
          <p:cNvPr id="336" name="Google Shape;336;g2ecbd9d9bc7_0_336"/>
          <p:cNvSpPr/>
          <p:nvPr/>
        </p:nvSpPr>
        <p:spPr>
          <a:xfrm>
            <a:off x="4582646" y="1771649"/>
            <a:ext cx="914700" cy="275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Core IP</a:t>
            </a:r>
            <a:endParaRPr/>
          </a:p>
        </p:txBody>
      </p:sp>
      <p:sp>
        <p:nvSpPr>
          <p:cNvPr id="337" name="Google Shape;337;g2ecbd9d9bc7_0_336"/>
          <p:cNvSpPr/>
          <p:nvPr/>
        </p:nvSpPr>
        <p:spPr>
          <a:xfrm>
            <a:off x="5620420" y="1771649"/>
            <a:ext cx="914700" cy="275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EDA</a:t>
            </a:r>
            <a:r>
              <a:rPr lang="en-US" sz="1000" b="0" i="0" u="none" strike="noStrike" cap="none" baseline="3000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3</a:t>
            </a:r>
            <a:endParaRPr/>
          </a:p>
        </p:txBody>
      </p:sp>
      <p:sp>
        <p:nvSpPr>
          <p:cNvPr id="338" name="Google Shape;338;g2ecbd9d9bc7_0_336"/>
          <p:cNvSpPr/>
          <p:nvPr/>
        </p:nvSpPr>
        <p:spPr>
          <a:xfrm>
            <a:off x="6762968" y="1771649"/>
            <a:ext cx="914700" cy="275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Raw materials</a:t>
            </a:r>
            <a:endParaRPr/>
          </a:p>
        </p:txBody>
      </p:sp>
      <p:sp>
        <p:nvSpPr>
          <p:cNvPr id="339" name="Google Shape;339;g2ecbd9d9bc7_0_336"/>
          <p:cNvSpPr/>
          <p:nvPr/>
        </p:nvSpPr>
        <p:spPr>
          <a:xfrm>
            <a:off x="7772152" y="1771649"/>
            <a:ext cx="914700" cy="275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Equipment</a:t>
            </a:r>
            <a:endParaRPr/>
          </a:p>
        </p:txBody>
      </p:sp>
      <p:cxnSp>
        <p:nvCxnSpPr>
          <p:cNvPr id="340" name="Google Shape;340;g2ecbd9d9bc7_0_336"/>
          <p:cNvCxnSpPr/>
          <p:nvPr/>
        </p:nvCxnSpPr>
        <p:spPr>
          <a:xfrm>
            <a:off x="4381500" y="981075"/>
            <a:ext cx="0" cy="3543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41" name="Google Shape;341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9023" t="80556" r="55338" b="14999"/>
          <a:stretch/>
        </p:blipFill>
        <p:spPr>
          <a:xfrm>
            <a:off x="742950" y="3924300"/>
            <a:ext cx="3248023" cy="2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44297" t="80184" r="21318" b="14445"/>
          <a:stretch/>
        </p:blipFill>
        <p:spPr>
          <a:xfrm>
            <a:off x="781050" y="4171950"/>
            <a:ext cx="3133722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ecbd9d9bc7_0_3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607" y="2501270"/>
            <a:ext cx="783722" cy="1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ecbd9d9bc7_0_3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077" y="2748717"/>
            <a:ext cx="792783" cy="14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ecbd9d9bc7_0_3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5426" y="2232862"/>
            <a:ext cx="700086" cy="16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ecbd9d9bc7_0_3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2450" y="2994654"/>
            <a:ext cx="906038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ecbd9d9bc7_0_3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8281" y="3219450"/>
            <a:ext cx="714375" cy="20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ecbd9d9bc7_0_3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07394" y="2281238"/>
            <a:ext cx="604837" cy="47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ecbd9d9bc7_0_3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00147" y="2916777"/>
            <a:ext cx="819329" cy="18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ecbd9d9bc7_0_33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95475" y="3281363"/>
            <a:ext cx="828675" cy="16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6827" t="26111" r="83660" b="63888"/>
          <a:stretch/>
        </p:blipFill>
        <p:spPr>
          <a:xfrm>
            <a:off x="4657726" y="2238375"/>
            <a:ext cx="738364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19577" t="26667" r="72479" b="63888"/>
          <a:stretch/>
        </p:blipFill>
        <p:spPr>
          <a:xfrm>
            <a:off x="5743575" y="2190750"/>
            <a:ext cx="723902" cy="48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77896" t="23703" r="14996" b="62500"/>
          <a:stretch/>
        </p:blipFill>
        <p:spPr>
          <a:xfrm>
            <a:off x="6896100" y="2252662"/>
            <a:ext cx="647697" cy="70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85317" t="23518" r="7575" b="62684"/>
          <a:stretch/>
        </p:blipFill>
        <p:spPr>
          <a:xfrm>
            <a:off x="6905625" y="3090862"/>
            <a:ext cx="647697" cy="70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32432" t="23704" r="57743" b="62036"/>
          <a:stretch/>
        </p:blipFill>
        <p:spPr>
          <a:xfrm>
            <a:off x="7832147" y="2262187"/>
            <a:ext cx="813957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41735" t="23704" r="52725" b="62036"/>
          <a:stretch/>
        </p:blipFill>
        <p:spPr>
          <a:xfrm>
            <a:off x="7977187" y="3457575"/>
            <a:ext cx="504826" cy="7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46960" t="23704" r="42483" b="62036"/>
          <a:stretch/>
        </p:blipFill>
        <p:spPr>
          <a:xfrm>
            <a:off x="7832069" y="2892569"/>
            <a:ext cx="795061" cy="60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65668" t="24629" r="27642" b="69815"/>
          <a:stretch/>
        </p:blipFill>
        <p:spPr>
          <a:xfrm>
            <a:off x="7924799" y="4219574"/>
            <a:ext cx="609601" cy="28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77478" t="51203" r="12384" b="44166"/>
          <a:stretch/>
        </p:blipFill>
        <p:spPr>
          <a:xfrm>
            <a:off x="3152353" y="3195637"/>
            <a:ext cx="923927" cy="23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81762" t="56018" r="9249" b="40277"/>
          <a:stretch/>
        </p:blipFill>
        <p:spPr>
          <a:xfrm>
            <a:off x="3204740" y="2914650"/>
            <a:ext cx="819152" cy="19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ecbd9d9bc7_0_336" descr="Semiconductor Value Chain and Supply Chain, Key Companies in the Semiconductor Industry"/>
          <p:cNvPicPr preferRelativeResize="0"/>
          <p:nvPr/>
        </p:nvPicPr>
        <p:blipFill rotWithShape="1">
          <a:blip r:embed="rId5">
            <a:alphaModFix/>
          </a:blip>
          <a:srcRect l="76746" t="58980" r="14370" b="33889"/>
          <a:stretch/>
        </p:blipFill>
        <p:spPr>
          <a:xfrm>
            <a:off x="3190453" y="2378869"/>
            <a:ext cx="809626" cy="366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cbd9d9bc7_0_402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ecbd9d9bc7_0_402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ecbd9d9bc7_0_402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8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92" name="Google Shape;392;g2ecbd9d9bc7_0_402"/>
          <p:cNvSpPr txBox="1"/>
          <p:nvPr/>
        </p:nvSpPr>
        <p:spPr>
          <a:xfrm>
            <a:off x="914400" y="4721157"/>
            <a:ext cx="383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Source: WSTS, McKinsey</a:t>
            </a:r>
            <a:endParaRPr/>
          </a:p>
        </p:txBody>
      </p:sp>
      <p:sp>
        <p:nvSpPr>
          <p:cNvPr id="2" name="Google Shape;198;p36">
            <a:extLst>
              <a:ext uri="{FF2B5EF4-FFF2-40B4-BE49-F238E27FC236}">
                <a16:creationId xmlns:a16="http://schemas.microsoft.com/office/drawing/2014/main" id="{FB9523E4-4CBC-B3F9-AD54-2279FF0DB3FE}"/>
              </a:ext>
            </a:extLst>
          </p:cNvPr>
          <p:cNvSpPr txBox="1"/>
          <p:nvPr/>
        </p:nvSpPr>
        <p:spPr>
          <a:xfrm>
            <a:off x="457200" y="911221"/>
            <a:ext cx="4844374" cy="4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</a:pPr>
            <a:r>
              <a:rPr lang="en-US" dirty="0">
                <a:solidFill>
                  <a:schemeClr val="accent4"/>
                </a:solidFill>
                <a:latin typeface="Exo" panose="020B0604020202020204" charset="0"/>
                <a:ea typeface="Exo"/>
                <a:cs typeface="Exo"/>
                <a:sym typeface="Exo"/>
              </a:rPr>
              <a:t>Global semiconductor market size, in billion USD</a:t>
            </a:r>
          </a:p>
          <a:p>
            <a:pPr marR="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</a:pPr>
            <a:endParaRPr dirty="0">
              <a:solidFill>
                <a:schemeClr val="accent4"/>
              </a:solidFill>
              <a:latin typeface="Exo" panose="020B0604020202020204" charset="0"/>
              <a:ea typeface="Exo"/>
              <a:cs typeface="Exo"/>
              <a:sym typeface="Exo"/>
            </a:endParaRPr>
          </a:p>
        </p:txBody>
      </p:sp>
      <p:sp>
        <p:nvSpPr>
          <p:cNvPr id="3" name="Google Shape;199;p36">
            <a:extLst>
              <a:ext uri="{FF2B5EF4-FFF2-40B4-BE49-F238E27FC236}">
                <a16:creationId xmlns:a16="http://schemas.microsoft.com/office/drawing/2014/main" id="{0788CB42-B747-8270-0DC9-3EBBEEBD063D}"/>
              </a:ext>
            </a:extLst>
          </p:cNvPr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2;p36">
            <a:extLst>
              <a:ext uri="{FF2B5EF4-FFF2-40B4-BE49-F238E27FC236}">
                <a16:creationId xmlns:a16="http://schemas.microsoft.com/office/drawing/2014/main" id="{2BFDCDA3-0785-5A30-47A7-2C5BB701D586}"/>
              </a:ext>
            </a:extLst>
          </p:cNvPr>
          <p:cNvSpPr txBox="1"/>
          <p:nvPr/>
        </p:nvSpPr>
        <p:spPr>
          <a:xfrm>
            <a:off x="457199" y="499596"/>
            <a:ext cx="8284723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Market expected to grow at 7% - 15% over the next few years</a:t>
            </a:r>
            <a:r>
              <a:rPr lang="en" sz="1800" dirty="0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dirty="0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FB50BB4-06D9-0EFD-47F5-EC296C093E28}"/>
              </a:ext>
            </a:extLst>
          </p:cNvPr>
          <p:cNvGraphicFramePr/>
          <p:nvPr/>
        </p:nvGraphicFramePr>
        <p:xfrm>
          <a:off x="457200" y="1414782"/>
          <a:ext cx="5269149" cy="2997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10B1E7-592C-9A8A-834C-F12A022441BE}"/>
              </a:ext>
            </a:extLst>
          </p:cNvPr>
          <p:cNvSpPr txBox="1"/>
          <p:nvPr/>
        </p:nvSpPr>
        <p:spPr>
          <a:xfrm>
            <a:off x="5778230" y="1583293"/>
            <a:ext cx="290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Exo" panose="020B0604020202020204" charset="0"/>
              </a:rPr>
              <a:t>High-end forecast: 15% CAGR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FEA0C-4408-1315-F673-57A1DF69341C}"/>
              </a:ext>
            </a:extLst>
          </p:cNvPr>
          <p:cNvSpPr txBox="1"/>
          <p:nvPr/>
        </p:nvSpPr>
        <p:spPr>
          <a:xfrm>
            <a:off x="5778230" y="2571750"/>
            <a:ext cx="290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Exo" panose="020B0604020202020204" charset="0"/>
              </a:rPr>
              <a:t>Low-end forecast: 7% CAGR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cbd9d9bc7_0_474"/>
          <p:cNvSpPr/>
          <p:nvPr/>
        </p:nvSpPr>
        <p:spPr>
          <a:xfrm rot="10800000">
            <a:off x="3969300" y="-100"/>
            <a:ext cx="5174700" cy="429900"/>
          </a:xfrm>
          <a:prstGeom prst="rtTriangle">
            <a:avLst/>
          </a:prstGeom>
          <a:gradFill>
            <a:gsLst>
              <a:gs pos="0">
                <a:schemeClr val="dk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g2ecbd9d9bc7_0_474"/>
          <p:cNvPicPr preferRelativeResize="0"/>
          <p:nvPr/>
        </p:nvPicPr>
        <p:blipFill rotWithShape="1">
          <a:blip r:embed="rId4">
            <a:alphaModFix/>
          </a:blip>
          <a:srcRect l="19807"/>
          <a:stretch/>
        </p:blipFill>
        <p:spPr>
          <a:xfrm>
            <a:off x="8156925" y="4740899"/>
            <a:ext cx="684681" cy="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ecbd9d9bc7_0_474"/>
          <p:cNvSpPr txBox="1"/>
          <p:nvPr/>
        </p:nvSpPr>
        <p:spPr>
          <a:xfrm>
            <a:off x="457200" y="4740899"/>
            <a:ext cx="5487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9</a:t>
            </a:fld>
            <a:endParaRPr sz="10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68" name="Google Shape;468;g2ecbd9d9bc7_0_474"/>
          <p:cNvSpPr txBox="1"/>
          <p:nvPr/>
        </p:nvSpPr>
        <p:spPr>
          <a:xfrm>
            <a:off x="457200" y="499596"/>
            <a:ext cx="82677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Logic and memory chips make up &gt;50% of the market</a:t>
            </a:r>
            <a:r>
              <a:rPr lang="en-US" sz="1800" b="0" i="0" u="none" strike="noStrike" cap="non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.</a:t>
            </a:r>
            <a:endParaRPr sz="1800" b="0" i="0" u="none" strike="noStrike" cap="none">
              <a:solidFill>
                <a:schemeClr val="accent4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469" name="Google Shape;469;g2ecbd9d9bc7_0_474"/>
          <p:cNvSpPr txBox="1"/>
          <p:nvPr/>
        </p:nvSpPr>
        <p:spPr>
          <a:xfrm>
            <a:off x="713961" y="4702321"/>
            <a:ext cx="8010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Source: SIA, 2020. </a:t>
            </a:r>
            <a:endParaRPr/>
          </a:p>
        </p:txBody>
      </p:sp>
      <p:sp>
        <p:nvSpPr>
          <p:cNvPr id="470" name="Google Shape;470;g2ecbd9d9bc7_0_474"/>
          <p:cNvSpPr txBox="1"/>
          <p:nvPr/>
        </p:nvSpPr>
        <p:spPr>
          <a:xfrm>
            <a:off x="874699" y="111738"/>
            <a:ext cx="30750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Segmentation by product type</a:t>
            </a:r>
            <a:endParaRPr sz="1200" b="0" i="0" u="none" strike="noStrike" cap="none">
              <a:solidFill>
                <a:schemeClr val="dk2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471" name="Google Shape;471;g2ecbd9d9bc7_0_474" descr="Processo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21878"/>
            <a:ext cx="372089" cy="37208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ecbd9d9bc7_0_474"/>
          <p:cNvSpPr txBox="1"/>
          <p:nvPr/>
        </p:nvSpPr>
        <p:spPr>
          <a:xfrm>
            <a:off x="4731751" y="1424557"/>
            <a:ext cx="39930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Logic: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Main building blocks of digital circuits. They perform basic logical operations like AND, OR, NOT, and XOR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Memory: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Store data. Includes volatile memory (like RAM) and non-volatile memory (like flash memory and ROM)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Analog: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Process analog signals. Used in audio amplification, radio transmission, and signal processing.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Microprocessor Units (MPU):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Umbrella term that includes central processing units (CPUs), graphics processing units (GPUs), and others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 err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Opto</a:t>
            </a: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Source, detect, and control light. Used in fiber-optic communications, display technology, and lighting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 err="1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Discretes</a:t>
            </a: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Individual semiconductor devices like diodes and thyristors. Used in power management, switching, and amplification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Microcontroller Units (MCU):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Similar to MPUs, but don’t need external support chips to create a complete embedded system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Sensors: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Convert environmental variables such as temperature, pressure, into electrical signals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•"/>
            </a:pPr>
            <a:r>
              <a:rPr lang="en-US" sz="900" b="0" i="0" u="none" strike="noStrike" cap="none" dirty="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Digital Signal Processors (DSP): </a:t>
            </a:r>
            <a:r>
              <a:rPr lang="en-US" sz="900" b="0" i="0" u="none" strike="noStrike" cap="none" dirty="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rPr>
              <a:t>Specialized microprocessors designed to process digital signals. Used in audio and video processing, telecommunications, and control systems</a:t>
            </a:r>
            <a:endParaRPr dirty="0"/>
          </a:p>
        </p:txBody>
      </p:sp>
      <p:sp>
        <p:nvSpPr>
          <p:cNvPr id="473" name="Google Shape;473;g2ecbd9d9bc7_0_474"/>
          <p:cNvSpPr txBox="1"/>
          <p:nvPr/>
        </p:nvSpPr>
        <p:spPr>
          <a:xfrm>
            <a:off x="369736" y="943997"/>
            <a:ext cx="401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Semiconductor market share, by product type</a:t>
            </a:r>
            <a:r>
              <a:rPr lang="en-US" sz="1400" b="0" i="0" u="none" strike="noStrike" cap="none" baseline="30000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% of semiconductor sales, 2020</a:t>
            </a:r>
            <a:endParaRPr/>
          </a:p>
        </p:txBody>
      </p:sp>
      <p:sp>
        <p:nvSpPr>
          <p:cNvPr id="474" name="Google Shape;474;g2ecbd9d9bc7_0_474"/>
          <p:cNvSpPr txBox="1"/>
          <p:nvPr/>
        </p:nvSpPr>
        <p:spPr>
          <a:xfrm>
            <a:off x="4705516" y="943997"/>
            <a:ext cx="401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4"/>
                </a:solidFill>
                <a:latin typeface="Exo"/>
                <a:ea typeface="Exo"/>
                <a:cs typeface="Exo"/>
                <a:sym typeface="Exo"/>
              </a:rPr>
              <a:t>Product type description</a:t>
            </a:r>
            <a:endParaRPr/>
          </a:p>
        </p:txBody>
      </p:sp>
      <p:pic>
        <p:nvPicPr>
          <p:cNvPr id="475" name="Google Shape;475;g2ecbd9d9bc7_0_4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826" y="1517777"/>
            <a:ext cx="4152899" cy="318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23213A"/>
      </a:dk1>
      <a:lt1>
        <a:srgbClr val="FFFFFF"/>
      </a:lt1>
      <a:dk2>
        <a:srgbClr val="4B4662"/>
      </a:dk2>
      <a:lt2>
        <a:srgbClr val="D6D0E8"/>
      </a:lt2>
      <a:accent1>
        <a:srgbClr val="34237E"/>
      </a:accent1>
      <a:accent2>
        <a:srgbClr val="FFD10F"/>
      </a:accent2>
      <a:accent3>
        <a:srgbClr val="02EAEA"/>
      </a:accent3>
      <a:accent4>
        <a:srgbClr val="E90A6D"/>
      </a:accent4>
      <a:accent5>
        <a:srgbClr val="981CBC"/>
      </a:accent5>
      <a:accent6>
        <a:srgbClr val="EFEFEF"/>
      </a:accent6>
      <a:hlink>
        <a:srgbClr val="E90A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10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2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3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4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5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6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7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8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9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Props1.xml><?xml version="1.0" encoding="utf-8"?>
<ds:datastoreItem xmlns:ds="http://schemas.openxmlformats.org/officeDocument/2006/customXml" ds:itemID="{3B6FA58A-BFA2-41A0-95EC-54045DD508E5}">
  <ds:schemaRefs>
    <ds:schemaRef ds:uri="http://www.plsfix.com/xml"/>
  </ds:schemaRefs>
</ds:datastoreItem>
</file>

<file path=customXml/itemProps10.xml><?xml version="1.0" encoding="utf-8"?>
<ds:datastoreItem xmlns:ds="http://schemas.openxmlformats.org/officeDocument/2006/customXml" ds:itemID="{6A80EC03-2957-4CA5-988D-9F7DF23904F8}">
  <ds:schemaRefs>
    <ds:schemaRef ds:uri="http://www.plsfix.com/xml"/>
  </ds:schemaRefs>
</ds:datastoreItem>
</file>

<file path=customXml/itemProps2.xml><?xml version="1.0" encoding="utf-8"?>
<ds:datastoreItem xmlns:ds="http://schemas.openxmlformats.org/officeDocument/2006/customXml" ds:itemID="{6F288B63-8920-487F-AD7C-04817E0E893A}">
  <ds:schemaRefs>
    <ds:schemaRef ds:uri="http://www.plsfix.com/xml"/>
  </ds:schemaRefs>
</ds:datastoreItem>
</file>

<file path=customXml/itemProps3.xml><?xml version="1.0" encoding="utf-8"?>
<ds:datastoreItem xmlns:ds="http://schemas.openxmlformats.org/officeDocument/2006/customXml" ds:itemID="{3CC6E0F0-A8F5-409A-A9DE-FE959D1CB749}">
  <ds:schemaRefs>
    <ds:schemaRef ds:uri="http://www.plsfix.com/xml"/>
  </ds:schemaRefs>
</ds:datastoreItem>
</file>

<file path=customXml/itemProps4.xml><?xml version="1.0" encoding="utf-8"?>
<ds:datastoreItem xmlns:ds="http://schemas.openxmlformats.org/officeDocument/2006/customXml" ds:itemID="{A5FDE4E3-B9FF-4598-8323-5A50F98EE66A}">
  <ds:schemaRefs>
    <ds:schemaRef ds:uri="http://www.plsfix.com/xml"/>
  </ds:schemaRefs>
</ds:datastoreItem>
</file>

<file path=customXml/itemProps5.xml><?xml version="1.0" encoding="utf-8"?>
<ds:datastoreItem xmlns:ds="http://schemas.openxmlformats.org/officeDocument/2006/customXml" ds:itemID="{CA3030CC-D537-4F29-A2C4-1A527A2AE459}">
  <ds:schemaRefs>
    <ds:schemaRef ds:uri="http://www.plsfix.com/xml"/>
  </ds:schemaRefs>
</ds:datastoreItem>
</file>

<file path=customXml/itemProps6.xml><?xml version="1.0" encoding="utf-8"?>
<ds:datastoreItem xmlns:ds="http://schemas.openxmlformats.org/officeDocument/2006/customXml" ds:itemID="{D228FE91-8E7B-4E3C-A092-0A0588763D57}">
  <ds:schemaRefs>
    <ds:schemaRef ds:uri="http://www.plsfix.com/xml"/>
  </ds:schemaRefs>
</ds:datastoreItem>
</file>

<file path=customXml/itemProps7.xml><?xml version="1.0" encoding="utf-8"?>
<ds:datastoreItem xmlns:ds="http://schemas.openxmlformats.org/officeDocument/2006/customXml" ds:itemID="{B580167E-42FA-4569-A0F6-8B1DD49DDE20}">
  <ds:schemaRefs>
    <ds:schemaRef ds:uri="http://www.plsfix.com/xml"/>
  </ds:schemaRefs>
</ds:datastoreItem>
</file>

<file path=customXml/itemProps8.xml><?xml version="1.0" encoding="utf-8"?>
<ds:datastoreItem xmlns:ds="http://schemas.openxmlformats.org/officeDocument/2006/customXml" ds:itemID="{366EBCF0-ACB3-4923-976B-814B3EB38F23}">
  <ds:schemaRefs>
    <ds:schemaRef ds:uri="http://www.plsfix.com/xml"/>
  </ds:schemaRefs>
</ds:datastoreItem>
</file>

<file path=customXml/itemProps9.xml><?xml version="1.0" encoding="utf-8"?>
<ds:datastoreItem xmlns:ds="http://schemas.openxmlformats.org/officeDocument/2006/customXml" ds:itemID="{5D262410-18B4-4D55-9532-5B101946D29B}">
  <ds:schemaRefs>
    <ds:schemaRef ds:uri="http://www.plsfix.com/xm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1300</TotalTime>
  <Words>4451</Words>
  <Application>Microsoft Office PowerPoint</Application>
  <PresentationFormat>On-screen Show (16:9)</PresentationFormat>
  <Paragraphs>1561</Paragraphs>
  <Slides>34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Exo SemiBold</vt:lpstr>
      <vt:lpstr>Arial</vt:lpstr>
      <vt:lpstr>Playfair Display</vt:lpstr>
      <vt:lpstr>IBM Plex Sans Light</vt:lpstr>
      <vt:lpstr>Exo Light</vt:lpstr>
      <vt:lpstr>Courier New</vt:lpstr>
      <vt:lpstr>Aptos Narrow</vt:lpstr>
      <vt:lpstr>Exo</vt:lpstr>
      <vt:lpstr>IBM Plex Sans SemiBold</vt:lpstr>
      <vt:lpstr>Nunito Light</vt:lpstr>
      <vt:lpstr>Playfair Display SemiBold</vt:lpstr>
      <vt:lpstr>IBM Plex Sans</vt:lpstr>
      <vt:lpstr>1_Simple Light</vt:lpstr>
      <vt:lpstr>Simple Light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PowerPoint Presentation</vt:lpstr>
      <vt:lpstr>PowerPoint Presentation</vt:lpstr>
      <vt:lpstr>PowerPoint Presentation</vt:lpstr>
      <vt:lpstr>Overall Project Timeline</vt:lpstr>
      <vt:lpstr>Overall Project Timeline</vt:lpstr>
      <vt:lpstr>Overall Project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Felipe Platzer</dc:creator>
  <cp:lastModifiedBy>Felipe Platzer</cp:lastModifiedBy>
  <cp:revision>35</cp:revision>
  <dcterms:modified xsi:type="dcterms:W3CDTF">2025-09-14T16:17:54Z</dcterms:modified>
</cp:coreProperties>
</file>